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5"/>
  </p:notesMasterIdLst>
  <p:handoutMasterIdLst>
    <p:handoutMasterId r:id="rId46"/>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291"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3" r:id="rId39"/>
    <p:sldId id="286" r:id="rId40"/>
    <p:sldId id="287" r:id="rId41"/>
    <p:sldId id="314" r:id="rId42"/>
    <p:sldId id="289" r:id="rId43"/>
    <p:sldId id="31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CF"/>
    <a:srgbClr val="008FCE"/>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F60DB6-2F60-A042-81D9-CC3E39926D8D}" v="2" dt="2020-12-18T10:59:18.0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8474" autoAdjust="0"/>
  </p:normalViewPr>
  <p:slideViewPr>
    <p:cSldViewPr snapToGrid="0">
      <p:cViewPr varScale="1">
        <p:scale>
          <a:sx n="94" d="100"/>
          <a:sy n="94" d="100"/>
        </p:scale>
        <p:origin x="1720" y="20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PPER, Frederik Anton" userId="0f901088-783c-438a-8209-1f3e953b174f" providerId="ADAL" clId="{9CFEB3E1-7DCF-4D65-88EB-98D8BE31EBB2}"/>
    <pc:docChg chg="custSel delSld modSld">
      <pc:chgData name="COPPER, Frederik Anton" userId="0f901088-783c-438a-8209-1f3e953b174f" providerId="ADAL" clId="{9CFEB3E1-7DCF-4D65-88EB-98D8BE31EBB2}" dt="2020-12-10T14:29:42.050" v="281" actId="2696"/>
      <pc:docMkLst>
        <pc:docMk/>
      </pc:docMkLst>
      <pc:sldChg chg="del">
        <pc:chgData name="COPPER, Frederik Anton" userId="0f901088-783c-438a-8209-1f3e953b174f" providerId="ADAL" clId="{9CFEB3E1-7DCF-4D65-88EB-98D8BE31EBB2}" dt="2020-12-10T14:02:36.468" v="0" actId="2696"/>
        <pc:sldMkLst>
          <pc:docMk/>
          <pc:sldMk cId="3484333711" sldId="256"/>
        </pc:sldMkLst>
      </pc:sldChg>
      <pc:sldChg chg="modSp">
        <pc:chgData name="COPPER, Frederik Anton" userId="0f901088-783c-438a-8209-1f3e953b174f" providerId="ADAL" clId="{9CFEB3E1-7DCF-4D65-88EB-98D8BE31EBB2}" dt="2020-12-10T14:04:24.087" v="89" actId="20577"/>
        <pc:sldMkLst>
          <pc:docMk/>
          <pc:sldMk cId="501223377" sldId="257"/>
        </pc:sldMkLst>
        <pc:spChg chg="mod">
          <ac:chgData name="COPPER, Frederik Anton" userId="0f901088-783c-438a-8209-1f3e953b174f" providerId="ADAL" clId="{9CFEB3E1-7DCF-4D65-88EB-98D8BE31EBB2}" dt="2020-12-10T14:04:12.072" v="78" actId="20577"/>
          <ac:spMkLst>
            <pc:docMk/>
            <pc:sldMk cId="501223377" sldId="257"/>
            <ac:spMk id="5" creationId="{2DE68DE2-6316-4455-9697-9ED7EF612BA9}"/>
          </ac:spMkLst>
        </pc:spChg>
        <pc:spChg chg="mod">
          <ac:chgData name="COPPER, Frederik Anton" userId="0f901088-783c-438a-8209-1f3e953b174f" providerId="ADAL" clId="{9CFEB3E1-7DCF-4D65-88EB-98D8BE31EBB2}" dt="2020-12-10T14:04:24.087" v="89" actId="20577"/>
          <ac:spMkLst>
            <pc:docMk/>
            <pc:sldMk cId="501223377" sldId="257"/>
            <ac:spMk id="6" creationId="{45345226-480B-414B-AA22-2B6F837BB1F0}"/>
          </ac:spMkLst>
        </pc:spChg>
      </pc:sldChg>
      <pc:sldChg chg="addSp modSp">
        <pc:chgData name="COPPER, Frederik Anton" userId="0f901088-783c-438a-8209-1f3e953b174f" providerId="ADAL" clId="{9CFEB3E1-7DCF-4D65-88EB-98D8BE31EBB2}" dt="2020-12-10T14:06:23.744" v="93" actId="6549"/>
        <pc:sldMkLst>
          <pc:docMk/>
          <pc:sldMk cId="460285828" sldId="260"/>
        </pc:sldMkLst>
        <pc:spChg chg="mod">
          <ac:chgData name="COPPER, Frederik Anton" userId="0f901088-783c-438a-8209-1f3e953b174f" providerId="ADAL" clId="{9CFEB3E1-7DCF-4D65-88EB-98D8BE31EBB2}" dt="2020-12-10T14:06:23.744" v="93" actId="6549"/>
          <ac:spMkLst>
            <pc:docMk/>
            <pc:sldMk cId="460285828" sldId="260"/>
            <ac:spMk id="3" creationId="{449D7005-D0A1-4AC3-9669-670EA17DF11F}"/>
          </ac:spMkLst>
        </pc:spChg>
        <pc:spChg chg="add">
          <ac:chgData name="COPPER, Frederik Anton" userId="0f901088-783c-438a-8209-1f3e953b174f" providerId="ADAL" clId="{9CFEB3E1-7DCF-4D65-88EB-98D8BE31EBB2}" dt="2020-12-10T14:06:14.001" v="92"/>
          <ac:spMkLst>
            <pc:docMk/>
            <pc:sldMk cId="460285828" sldId="260"/>
            <ac:spMk id="6" creationId="{836182AE-108A-40B5-92A0-717CDB525EF6}"/>
          </ac:spMkLst>
        </pc:spChg>
        <pc:picChg chg="add">
          <ac:chgData name="COPPER, Frederik Anton" userId="0f901088-783c-438a-8209-1f3e953b174f" providerId="ADAL" clId="{9CFEB3E1-7DCF-4D65-88EB-98D8BE31EBB2}" dt="2020-12-10T14:06:14.001" v="92"/>
          <ac:picMkLst>
            <pc:docMk/>
            <pc:sldMk cId="460285828" sldId="260"/>
            <ac:picMk id="5" creationId="{83EAFCF9-AF3C-479F-AD4A-023C3957AE11}"/>
          </ac:picMkLst>
        </pc:picChg>
      </pc:sldChg>
      <pc:sldChg chg="del">
        <pc:chgData name="COPPER, Frederik Anton" userId="0f901088-783c-438a-8209-1f3e953b174f" providerId="ADAL" clId="{9CFEB3E1-7DCF-4D65-88EB-98D8BE31EBB2}" dt="2020-12-10T14:07:26.384" v="94" actId="2696"/>
        <pc:sldMkLst>
          <pc:docMk/>
          <pc:sldMk cId="4011791954" sldId="265"/>
        </pc:sldMkLst>
      </pc:sldChg>
      <pc:sldChg chg="modSp">
        <pc:chgData name="COPPER, Frederik Anton" userId="0f901088-783c-438a-8209-1f3e953b174f" providerId="ADAL" clId="{9CFEB3E1-7DCF-4D65-88EB-98D8BE31EBB2}" dt="2020-12-10T14:04:58.283" v="90" actId="20577"/>
        <pc:sldMkLst>
          <pc:docMk/>
          <pc:sldMk cId="1257342258" sldId="269"/>
        </pc:sldMkLst>
        <pc:spChg chg="mod">
          <ac:chgData name="COPPER, Frederik Anton" userId="0f901088-783c-438a-8209-1f3e953b174f" providerId="ADAL" clId="{9CFEB3E1-7DCF-4D65-88EB-98D8BE31EBB2}" dt="2020-12-10T14:04:58.283" v="90" actId="20577"/>
          <ac:spMkLst>
            <pc:docMk/>
            <pc:sldMk cId="1257342258" sldId="269"/>
            <ac:spMk id="5" creationId="{EBF9F3F3-04EF-487A-AE50-62A49F17C48C}"/>
          </ac:spMkLst>
        </pc:spChg>
      </pc:sldChg>
      <pc:sldChg chg="delCm">
        <pc:chgData name="COPPER, Frederik Anton" userId="0f901088-783c-438a-8209-1f3e953b174f" providerId="ADAL" clId="{9CFEB3E1-7DCF-4D65-88EB-98D8BE31EBB2}" dt="2020-12-10T14:27:33.395" v="277"/>
        <pc:sldMkLst>
          <pc:docMk/>
          <pc:sldMk cId="1919693967" sldId="277"/>
        </pc:sldMkLst>
      </pc:sldChg>
      <pc:sldChg chg="del">
        <pc:chgData name="COPPER, Frederik Anton" userId="0f901088-783c-438a-8209-1f3e953b174f" providerId="ADAL" clId="{9CFEB3E1-7DCF-4D65-88EB-98D8BE31EBB2}" dt="2020-12-10T14:28:00.388" v="278" actId="2696"/>
        <pc:sldMkLst>
          <pc:docMk/>
          <pc:sldMk cId="687634468" sldId="281"/>
        </pc:sldMkLst>
      </pc:sldChg>
      <pc:sldChg chg="del">
        <pc:chgData name="COPPER, Frederik Anton" userId="0f901088-783c-438a-8209-1f3e953b174f" providerId="ADAL" clId="{9CFEB3E1-7DCF-4D65-88EB-98D8BE31EBB2}" dt="2020-12-10T14:28:35.148" v="279" actId="2696"/>
        <pc:sldMkLst>
          <pc:docMk/>
          <pc:sldMk cId="29885617" sldId="284"/>
        </pc:sldMkLst>
      </pc:sldChg>
      <pc:sldChg chg="del">
        <pc:chgData name="COPPER, Frederik Anton" userId="0f901088-783c-438a-8209-1f3e953b174f" providerId="ADAL" clId="{9CFEB3E1-7DCF-4D65-88EB-98D8BE31EBB2}" dt="2020-12-10T14:29:14.207" v="280" actId="2696"/>
        <pc:sldMkLst>
          <pc:docMk/>
          <pc:sldMk cId="2801552253" sldId="288"/>
        </pc:sldMkLst>
      </pc:sldChg>
      <pc:sldChg chg="modSp delCm">
        <pc:chgData name="COPPER, Frederik Anton" userId="0f901088-783c-438a-8209-1f3e953b174f" providerId="ADAL" clId="{9CFEB3E1-7DCF-4D65-88EB-98D8BE31EBB2}" dt="2020-12-10T14:27:19.639" v="276"/>
        <pc:sldMkLst>
          <pc:docMk/>
          <pc:sldMk cId="1026751422" sldId="293"/>
        </pc:sldMkLst>
        <pc:spChg chg="mod">
          <ac:chgData name="COPPER, Frederik Anton" userId="0f901088-783c-438a-8209-1f3e953b174f" providerId="ADAL" clId="{9CFEB3E1-7DCF-4D65-88EB-98D8BE31EBB2}" dt="2020-12-10T14:26:51.726" v="275" actId="6549"/>
          <ac:spMkLst>
            <pc:docMk/>
            <pc:sldMk cId="1026751422" sldId="293"/>
            <ac:spMk id="7" creationId="{CA32754F-DBC8-44F2-8D71-5E44FE1295AC}"/>
          </ac:spMkLst>
        </pc:spChg>
      </pc:sldChg>
      <pc:sldChg chg="modSp delCm">
        <pc:chgData name="COPPER, Frederik Anton" userId="0f901088-783c-438a-8209-1f3e953b174f" providerId="ADAL" clId="{9CFEB3E1-7DCF-4D65-88EB-98D8BE31EBB2}" dt="2020-12-10T14:18:06.463" v="128"/>
        <pc:sldMkLst>
          <pc:docMk/>
          <pc:sldMk cId="209865970" sldId="294"/>
        </pc:sldMkLst>
        <pc:spChg chg="mod">
          <ac:chgData name="COPPER, Frederik Anton" userId="0f901088-783c-438a-8209-1f3e953b174f" providerId="ADAL" clId="{9CFEB3E1-7DCF-4D65-88EB-98D8BE31EBB2}" dt="2020-12-10T14:18:02.596" v="126" actId="27636"/>
          <ac:spMkLst>
            <pc:docMk/>
            <pc:sldMk cId="209865970" sldId="294"/>
            <ac:spMk id="7" creationId="{CA32754F-DBC8-44F2-8D71-5E44FE1295AC}"/>
          </ac:spMkLst>
        </pc:spChg>
      </pc:sldChg>
      <pc:sldChg chg="del">
        <pc:chgData name="COPPER, Frederik Anton" userId="0f901088-783c-438a-8209-1f3e953b174f" providerId="ADAL" clId="{9CFEB3E1-7DCF-4D65-88EB-98D8BE31EBB2}" dt="2020-12-10T14:29:42.050" v="281" actId="2696"/>
        <pc:sldMkLst>
          <pc:docMk/>
          <pc:sldMk cId="308803726" sldId="295"/>
        </pc:sldMkLst>
      </pc:sldChg>
      <pc:sldChg chg="del">
        <pc:chgData name="COPPER, Frederik Anton" userId="0f901088-783c-438a-8209-1f3e953b174f" providerId="ADAL" clId="{9CFEB3E1-7DCF-4D65-88EB-98D8BE31EBB2}" dt="2020-12-10T14:05:35.785" v="91" actId="2696"/>
        <pc:sldMkLst>
          <pc:docMk/>
          <pc:sldMk cId="0" sldId="296"/>
        </pc:sldMkLst>
      </pc:sldChg>
      <pc:sldChg chg="delCm">
        <pc:chgData name="COPPER, Frederik Anton" userId="0f901088-783c-438a-8209-1f3e953b174f" providerId="ADAL" clId="{9CFEB3E1-7DCF-4D65-88EB-98D8BE31EBB2}" dt="2020-12-10T14:14:06.387" v="95"/>
        <pc:sldMkLst>
          <pc:docMk/>
          <pc:sldMk cId="3221275433" sldId="300"/>
        </pc:sldMkLst>
      </pc:sldChg>
      <pc:sldChg chg="delSp modSp delCm">
        <pc:chgData name="COPPER, Frederik Anton" userId="0f901088-783c-438a-8209-1f3e953b174f" providerId="ADAL" clId="{9CFEB3E1-7DCF-4D65-88EB-98D8BE31EBB2}" dt="2020-12-10T14:23:11.675" v="269" actId="478"/>
        <pc:sldMkLst>
          <pc:docMk/>
          <pc:sldMk cId="577837616" sldId="303"/>
        </pc:sldMkLst>
        <pc:spChg chg="mod">
          <ac:chgData name="COPPER, Frederik Anton" userId="0f901088-783c-438a-8209-1f3e953b174f" providerId="ADAL" clId="{9CFEB3E1-7DCF-4D65-88EB-98D8BE31EBB2}" dt="2020-12-10T14:23:08.273" v="268" actId="1076"/>
          <ac:spMkLst>
            <pc:docMk/>
            <pc:sldMk cId="577837616" sldId="303"/>
            <ac:spMk id="7" creationId="{CA32754F-DBC8-44F2-8D71-5E44FE1295AC}"/>
          </ac:spMkLst>
        </pc:spChg>
        <pc:grpChg chg="del">
          <ac:chgData name="COPPER, Frederik Anton" userId="0f901088-783c-438a-8209-1f3e953b174f" providerId="ADAL" clId="{9CFEB3E1-7DCF-4D65-88EB-98D8BE31EBB2}" dt="2020-12-10T14:23:11.675" v="269" actId="478"/>
          <ac:grpSpMkLst>
            <pc:docMk/>
            <pc:sldMk cId="577837616" sldId="303"/>
            <ac:grpSpMk id="13" creationId="{2246B830-17C9-413F-8C98-B80555A1E483}"/>
          </ac:grpSpMkLst>
        </pc:grpChg>
        <pc:graphicFrameChg chg="del">
          <ac:chgData name="COPPER, Frederik Anton" userId="0f901088-783c-438a-8209-1f3e953b174f" providerId="ADAL" clId="{9CFEB3E1-7DCF-4D65-88EB-98D8BE31EBB2}" dt="2020-12-10T14:21:37.860" v="130" actId="478"/>
          <ac:graphicFrameMkLst>
            <pc:docMk/>
            <pc:sldMk cId="577837616" sldId="303"/>
            <ac:graphicFrameMk id="9" creationId="{6669C530-4671-3644-85CE-1CF076ABA96D}"/>
          </ac:graphicFrameMkLst>
        </pc:graphicFrameChg>
      </pc:sldChg>
      <pc:sldChg chg="delCm">
        <pc:chgData name="COPPER, Frederik Anton" userId="0f901088-783c-438a-8209-1f3e953b174f" providerId="ADAL" clId="{9CFEB3E1-7DCF-4D65-88EB-98D8BE31EBB2}" dt="2020-12-10T14:24:53.329" v="270"/>
        <pc:sldMkLst>
          <pc:docMk/>
          <pc:sldMk cId="2252988077" sldId="304"/>
        </pc:sldMkLst>
      </pc:sldChg>
      <pc:sldChg chg="delCm">
        <pc:chgData name="COPPER, Frederik Anton" userId="0f901088-783c-438a-8209-1f3e953b174f" providerId="ADAL" clId="{9CFEB3E1-7DCF-4D65-88EB-98D8BE31EBB2}" dt="2020-12-10T14:25:06.285" v="271"/>
        <pc:sldMkLst>
          <pc:docMk/>
          <pc:sldMk cId="85516839" sldId="305"/>
        </pc:sldMkLst>
      </pc:sldChg>
      <pc:sldChg chg="delCm">
        <pc:chgData name="COPPER, Frederik Anton" userId="0f901088-783c-438a-8209-1f3e953b174f" providerId="ADAL" clId="{9CFEB3E1-7DCF-4D65-88EB-98D8BE31EBB2}" dt="2020-12-10T14:25:11.005" v="272"/>
        <pc:sldMkLst>
          <pc:docMk/>
          <pc:sldMk cId="1081796333" sldId="306"/>
        </pc:sldMkLst>
      </pc:sldChg>
      <pc:sldChg chg="modSp">
        <pc:chgData name="COPPER, Frederik Anton" userId="0f901088-783c-438a-8209-1f3e953b174f" providerId="ADAL" clId="{9CFEB3E1-7DCF-4D65-88EB-98D8BE31EBB2}" dt="2020-12-10T14:03:48.329" v="70" actId="20577"/>
        <pc:sldMkLst>
          <pc:docMk/>
          <pc:sldMk cId="3931155435" sldId="311"/>
        </pc:sldMkLst>
        <pc:spChg chg="mod">
          <ac:chgData name="COPPER, Frederik Anton" userId="0f901088-783c-438a-8209-1f3e953b174f" providerId="ADAL" clId="{9CFEB3E1-7DCF-4D65-88EB-98D8BE31EBB2}" dt="2020-12-10T14:03:48.329" v="70" actId="20577"/>
          <ac:spMkLst>
            <pc:docMk/>
            <pc:sldMk cId="3931155435" sldId="311"/>
            <ac:spMk id="7" creationId="{8062DF02-DEA5-49F3-A3BE-DD71F23B12A7}"/>
          </ac:spMkLst>
        </pc:spChg>
        <pc:picChg chg="mod">
          <ac:chgData name="COPPER, Frederik Anton" userId="0f901088-783c-438a-8209-1f3e953b174f" providerId="ADAL" clId="{9CFEB3E1-7DCF-4D65-88EB-98D8BE31EBB2}" dt="2020-12-10T14:02:39.926" v="1" actId="1076"/>
          <ac:picMkLst>
            <pc:docMk/>
            <pc:sldMk cId="3931155435" sldId="311"/>
            <ac:picMk id="4" creationId="{82D47E34-2AFC-4195-AEFD-7B181C94227E}"/>
          </ac:picMkLst>
        </pc:picChg>
      </pc:sldChg>
      <pc:sldChg chg="del">
        <pc:chgData name="COPPER, Frederik Anton" userId="0f901088-783c-438a-8209-1f3e953b174f" providerId="ADAL" clId="{9CFEB3E1-7DCF-4D65-88EB-98D8BE31EBB2}" dt="2020-12-10T14:18:11.034" v="129" actId="2696"/>
        <pc:sldMkLst>
          <pc:docMk/>
          <pc:sldMk cId="1423323641" sldId="312"/>
        </pc:sldMkLst>
      </pc:sldChg>
    </pc:docChg>
  </pc:docChgLst>
  <pc:docChgLst>
    <pc:chgData name="Allan BELL" userId="8ad7c1ce-8c94-400e-aa87-31e9b379df10" providerId="ADAL" clId="{F8F60DB6-2F60-A042-81D9-CC3E39926D8D}"/>
    <pc:docChg chg="custSel modSld">
      <pc:chgData name="Allan BELL" userId="8ad7c1ce-8c94-400e-aa87-31e9b379df10" providerId="ADAL" clId="{F8F60DB6-2F60-A042-81D9-CC3E39926D8D}" dt="2020-12-18T10:59:24.041" v="3" actId="27614"/>
      <pc:docMkLst>
        <pc:docMk/>
      </pc:docMkLst>
      <pc:sldChg chg="addSp delSp modSp mod">
        <pc:chgData name="Allan BELL" userId="8ad7c1ce-8c94-400e-aa87-31e9b379df10" providerId="ADAL" clId="{F8F60DB6-2F60-A042-81D9-CC3E39926D8D}" dt="2020-12-18T10:59:24.041" v="3" actId="27614"/>
        <pc:sldMkLst>
          <pc:docMk/>
          <pc:sldMk cId="1257342258" sldId="269"/>
        </pc:sldMkLst>
        <pc:picChg chg="del">
          <ac:chgData name="Allan BELL" userId="8ad7c1ce-8c94-400e-aa87-31e9b379df10" providerId="ADAL" clId="{F8F60DB6-2F60-A042-81D9-CC3E39926D8D}" dt="2020-12-18T10:59:06.662" v="0" actId="478"/>
          <ac:picMkLst>
            <pc:docMk/>
            <pc:sldMk cId="1257342258" sldId="269"/>
            <ac:picMk id="6" creationId="{EE161750-5A91-43F4-921A-FA33943D3B2D}"/>
          </ac:picMkLst>
        </pc:picChg>
        <pc:picChg chg="add mod">
          <ac:chgData name="Allan BELL" userId="8ad7c1ce-8c94-400e-aa87-31e9b379df10" providerId="ADAL" clId="{F8F60DB6-2F60-A042-81D9-CC3E39926D8D}" dt="2020-12-18T10:59:24.041" v="3" actId="27614"/>
          <ac:picMkLst>
            <pc:docMk/>
            <pc:sldMk cId="1257342258" sldId="269"/>
            <ac:picMk id="8" creationId="{A2A237A5-2552-604A-97B7-299793CF487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r>
            <a:rPr lang="en-US"/>
            <a:t>Regulatory approval of the vaccines</a:t>
          </a:r>
          <a:endParaRPr lang="en-GB"/>
        </a:p>
      </dgm:t>
    </dgm:pt>
    <dgm:pt modelId="{0CFFC4C7-EFF1-44C1-B289-1558E032C610}" type="parTrans" cxnId="{2622287B-AFB0-4682-A13A-A5EDCEEBD07D}">
      <dgm:prSet/>
      <dgm:spPr/>
      <dgm:t>
        <a:bodyPr/>
        <a:lstStyle/>
        <a:p>
          <a:endParaRPr lang="en-GB"/>
        </a:p>
      </dgm:t>
    </dgm:pt>
    <dgm:pt modelId="{9985F429-35AA-4BB2-8C1E-E80D569479EE}" type="sibTrans" cxnId="{2622287B-AFB0-4682-A13A-A5EDCEEBD07D}">
      <dgm:prSet/>
      <dgm:spPr/>
      <dgm:t>
        <a:bodyPr/>
        <a:lstStyle/>
        <a:p>
          <a:endParaRPr lang="en-GB"/>
        </a:p>
      </dgm:t>
    </dgm:pt>
    <dgm:pt modelId="{347F316C-5112-49C7-B379-080DAB4BBA79}">
      <dgm:prSet phldrT="[Text]"/>
      <dgm:spPr/>
      <dgm:t>
        <a:bodyPr/>
        <a:lstStyle/>
        <a:p>
          <a:r>
            <a:rPr lang="en-US"/>
            <a:t>Import permit</a:t>
          </a:r>
          <a:endParaRPr lang="en-GB"/>
        </a:p>
      </dgm:t>
    </dgm:pt>
    <dgm:pt modelId="{6E0CB201-3FFB-4534-90FA-4395C4AEE31A}" type="parTrans" cxnId="{3199DB30-9B99-4CBF-A164-2F180133E24D}">
      <dgm:prSet/>
      <dgm:spPr/>
      <dgm:t>
        <a:bodyPr/>
        <a:lstStyle/>
        <a:p>
          <a:endParaRPr lang="en-GB"/>
        </a:p>
      </dgm:t>
    </dgm:pt>
    <dgm:pt modelId="{61254E23-E5E3-4553-B45D-2C1843CCE917}" type="sibTrans" cxnId="{3199DB30-9B99-4CBF-A164-2F180133E24D}">
      <dgm:prSet/>
      <dgm:spPr/>
      <dgm:t>
        <a:bodyPr/>
        <a:lstStyle/>
        <a:p>
          <a:endParaRPr lang="en-GB"/>
        </a:p>
      </dgm:t>
    </dgm:pt>
    <dgm:pt modelId="{75D0FB6C-C55B-4C98-9DB1-C7897BA7EEC6}">
      <dgm:prSet phldrT="[Text]"/>
      <dgm:spPr/>
      <dgm:t>
        <a:bodyPr/>
        <a:lstStyle/>
        <a:p>
          <a:r>
            <a:rPr lang="en-US"/>
            <a:t>Lot release</a:t>
          </a:r>
          <a:endParaRPr lang="en-GB"/>
        </a:p>
      </dgm:t>
    </dgm:pt>
    <dgm:pt modelId="{8DE5109E-02E0-4D2A-A5AB-6BD62D6CBA35}" type="parTrans" cxnId="{90022842-F21E-4750-8322-69C998417186}">
      <dgm:prSet/>
      <dgm:spPr/>
      <dgm:t>
        <a:bodyPr/>
        <a:lstStyle/>
        <a:p>
          <a:endParaRPr lang="en-GB"/>
        </a:p>
      </dgm:t>
    </dgm:pt>
    <dgm:pt modelId="{23829EFD-C373-4321-8121-4B31405EC630}" type="sibTrans" cxnId="{90022842-F21E-4750-8322-69C998417186}">
      <dgm:prSet/>
      <dgm:spPr/>
      <dgm:t>
        <a:bodyPr/>
        <a:lstStyle/>
        <a:p>
          <a:endParaRPr lang="en-GB"/>
        </a:p>
      </dgm:t>
    </dgm:pt>
    <dgm:pt modelId="{A431F394-9963-4077-A048-BD93388291E8}">
      <dgm:prSet phldrT="[Text]"/>
      <dgm:spPr/>
      <dgm:t>
        <a:bodyPr/>
        <a:lstStyle/>
        <a:p>
          <a:r>
            <a:rPr lang="en-US"/>
            <a:t>Monitoring safety, effectiveness and quality </a:t>
          </a:r>
          <a:endParaRPr lang="en-GB"/>
        </a:p>
      </dgm:t>
    </dgm:pt>
    <dgm:pt modelId="{5C9A0025-78F0-4FF0-B946-0B7BE8CCAD6B}" type="parTrans" cxnId="{51755116-F4F2-4892-BDE2-710B0D6720A4}">
      <dgm:prSet/>
      <dgm:spPr/>
      <dgm:t>
        <a:bodyPr/>
        <a:lstStyle/>
        <a:p>
          <a:endParaRPr lang="en-GB"/>
        </a:p>
      </dgm:t>
    </dgm:pt>
    <dgm:pt modelId="{698F68FB-2763-4DB3-9A37-B2A0E7888DE7}" type="sibTrans" cxnId="{51755116-F4F2-4892-BDE2-710B0D6720A4}">
      <dgm:prSet/>
      <dgm:spPr/>
      <dgm:t>
        <a:bodyPr/>
        <a:lstStyle/>
        <a:p>
          <a:endParaRPr lang="en-GB"/>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4"/>
      <dgm:spPr/>
    </dgm:pt>
    <dgm:pt modelId="{749B55A6-3D8D-4AC3-9F75-FA3AF0901F81}" type="pres">
      <dgm:prSet presAssocID="{88AA1FC7-A4C8-44D9-ACCF-F18EF8BD3F5D}" presName="txNode" presStyleLbl="fgAcc1" presStyleIdx="0" presStyleCnt="4">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4"/>
      <dgm:spPr/>
    </dgm:pt>
    <dgm:pt modelId="{230518FA-7E2D-4761-B56B-B9ABB048CE5C}" type="pres">
      <dgm:prSet presAssocID="{347F316C-5112-49C7-B379-080DAB4BBA79}" presName="txNode" presStyleLbl="fgAcc1" presStyleIdx="1" presStyleCnt="4">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4"/>
      <dgm:spPr/>
    </dgm:pt>
    <dgm:pt modelId="{B85B49B8-3780-498D-A3ED-E086BD31A91D}" type="pres">
      <dgm:prSet presAssocID="{75D0FB6C-C55B-4C98-9DB1-C7897BA7EEC6}" presName="txNode" presStyleLbl="fgAcc1" presStyleIdx="2" presStyleCnt="4">
        <dgm:presLayoutVars>
          <dgm:bulletEnabled val="1"/>
        </dgm:presLayoutVars>
      </dgm:prSet>
      <dgm:spPr/>
    </dgm:pt>
    <dgm:pt modelId="{4E0C8907-2495-4CF8-B18E-9945E57D5065}" type="pres">
      <dgm:prSet presAssocID="{23829EFD-C373-4321-8121-4B31405EC630}" presName="compositeSpace" presStyleCnt="0"/>
      <dgm:spPr/>
    </dgm:pt>
    <dgm:pt modelId="{C5819B88-0ED2-4581-87A3-61710EC51AC1}" type="pres">
      <dgm:prSet presAssocID="{A431F394-9963-4077-A048-BD93388291E8}" presName="composite" presStyleCnt="0"/>
      <dgm:spPr/>
    </dgm:pt>
    <dgm:pt modelId="{6CB59E79-91E1-4673-AE34-FD3CCDA35BAD}" type="pres">
      <dgm:prSet presAssocID="{A431F394-9963-4077-A048-BD93388291E8}" presName="bgChev" presStyleLbl="node1" presStyleIdx="3" presStyleCnt="4"/>
      <dgm:spPr/>
    </dgm:pt>
    <dgm:pt modelId="{E1E25539-5B2C-4FE6-8C3F-1CAF7F657983}" type="pres">
      <dgm:prSet presAssocID="{A431F394-9963-4077-A048-BD93388291E8}" presName="txNode" presStyleLbl="fgAcc1" presStyleIdx="3" presStyleCnt="4">
        <dgm:presLayoutVars>
          <dgm:bulletEnabled val="1"/>
        </dgm:presLayoutVars>
      </dgm:prSet>
      <dgm:spPr/>
    </dgm:pt>
  </dgm:ptLst>
  <dgm:cxnLst>
    <dgm:cxn modelId="{51755116-F4F2-4892-BDE2-710B0D6720A4}" srcId="{E3B92E9C-8090-4B7C-B10B-03773AD3F883}" destId="{A431F394-9963-4077-A048-BD93388291E8}" srcOrd="3" destOrd="0" parTransId="{5C9A0025-78F0-4FF0-B946-0B7BE8CCAD6B}" sibTransId="{698F68FB-2763-4DB3-9A37-B2A0E7888DE7}"/>
    <dgm:cxn modelId="{3199DB30-9B99-4CBF-A164-2F180133E24D}" srcId="{E3B92E9C-8090-4B7C-B10B-03773AD3F883}" destId="{347F316C-5112-49C7-B379-080DAB4BBA79}" srcOrd="1" destOrd="0" parTransId="{6E0CB201-3FFB-4534-90FA-4395C4AEE31A}" sibTransId="{61254E23-E5E3-4553-B45D-2C1843CCE917}"/>
    <dgm:cxn modelId="{F3CF9A37-60DE-4CE9-B348-CE11F6732879}" type="presOf" srcId="{A431F394-9963-4077-A048-BD93388291E8}" destId="{E1E25539-5B2C-4FE6-8C3F-1CAF7F657983}"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EAC5B55C-69EA-40F0-8DE1-BA59CB881B83}" type="presOf" srcId="{347F316C-5112-49C7-B379-080DAB4BBA79}" destId="{230518FA-7E2D-4761-B56B-B9ABB048CE5C}" srcOrd="0" destOrd="0" presId="urn:microsoft.com/office/officeart/2005/8/layout/chevronAccent+Icon"/>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 modelId="{CE2BEEB6-2934-49A7-AEE5-A2CDA72DC1B6}" type="presParOf" srcId="{B11733A9-ADA9-4DE4-9AC4-6C0FB0B476AD}" destId="{4E0C8907-2495-4CF8-B18E-9945E57D5065}" srcOrd="5" destOrd="0" presId="urn:microsoft.com/office/officeart/2005/8/layout/chevronAccent+Icon"/>
    <dgm:cxn modelId="{CDAFFC29-ED09-4AFF-8246-848D1095475E}" type="presParOf" srcId="{B11733A9-ADA9-4DE4-9AC4-6C0FB0B476AD}" destId="{C5819B88-0ED2-4581-87A3-61710EC51AC1}" srcOrd="6" destOrd="0" presId="urn:microsoft.com/office/officeart/2005/8/layout/chevronAccent+Icon"/>
    <dgm:cxn modelId="{B9894A92-79EB-4DA5-B444-23A1C95A81E6}" type="presParOf" srcId="{C5819B88-0ED2-4581-87A3-61710EC51AC1}" destId="{6CB59E79-91E1-4673-AE34-FD3CCDA35BAD}" srcOrd="0" destOrd="0" presId="urn:microsoft.com/office/officeart/2005/8/layout/chevronAccent+Icon"/>
    <dgm:cxn modelId="{93552226-AC95-433A-AB80-A742D0A40229}" type="presParOf" srcId="{C5819B88-0ED2-4581-87A3-61710EC51AC1}" destId="{E1E25539-5B2C-4FE6-8C3F-1CAF7F657983}"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4918" y="1617132"/>
          <a:ext cx="2315177" cy="893658"/>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622299"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Regulatory approval of the vaccines</a:t>
          </a:r>
          <a:endParaRPr lang="en-GB" sz="1500" kern="1200"/>
        </a:p>
      </dsp:txBody>
      <dsp:txXfrm>
        <a:off x="648473" y="1866721"/>
        <a:ext cx="1902690" cy="841310"/>
      </dsp:txXfrm>
    </dsp:sp>
    <dsp:sp modelId="{E61DF08F-F138-4DB4-BC49-2CCE15995E0F}">
      <dsp:nvSpPr>
        <dsp:cNvPr id="0" name=""/>
        <dsp:cNvSpPr/>
      </dsp:nvSpPr>
      <dsp:spPr>
        <a:xfrm>
          <a:off x="2649366" y="1617132"/>
          <a:ext cx="2315177" cy="893658"/>
        </a:xfrm>
        <a:prstGeom prst="chevron">
          <a:avLst>
            <a:gd name="adj" fmla="val 40000"/>
          </a:avLst>
        </a:prstGeom>
        <a:gradFill rotWithShape="0">
          <a:gsLst>
            <a:gs pos="0">
              <a:schemeClr val="accent4">
                <a:hueOff val="9375"/>
                <a:satOff val="0"/>
                <a:lumOff val="3595"/>
                <a:alphaOff val="0"/>
                <a:satMod val="103000"/>
                <a:lumMod val="102000"/>
                <a:tint val="94000"/>
              </a:schemeClr>
            </a:gs>
            <a:gs pos="50000">
              <a:schemeClr val="accent4">
                <a:hueOff val="9375"/>
                <a:satOff val="0"/>
                <a:lumOff val="3595"/>
                <a:alphaOff val="0"/>
                <a:satMod val="110000"/>
                <a:lumMod val="100000"/>
                <a:shade val="100000"/>
              </a:schemeClr>
            </a:gs>
            <a:gs pos="100000">
              <a:schemeClr val="accent4">
                <a:hueOff val="9375"/>
                <a:satOff val="0"/>
                <a:lumOff val="359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3266747"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375"/>
              <a:satOff val="0"/>
              <a:lumOff val="359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Import permit</a:t>
          </a:r>
          <a:endParaRPr lang="en-GB" sz="1500" kern="1200"/>
        </a:p>
      </dsp:txBody>
      <dsp:txXfrm>
        <a:off x="3292921" y="1866721"/>
        <a:ext cx="1902690" cy="841310"/>
      </dsp:txXfrm>
    </dsp:sp>
    <dsp:sp modelId="{3BF4A630-18BE-49D5-BDBA-6CABF568A0F0}">
      <dsp:nvSpPr>
        <dsp:cNvPr id="0" name=""/>
        <dsp:cNvSpPr/>
      </dsp:nvSpPr>
      <dsp:spPr>
        <a:xfrm>
          <a:off x="5293813" y="1617132"/>
          <a:ext cx="2315177" cy="893658"/>
        </a:xfrm>
        <a:prstGeom prst="chevron">
          <a:avLst>
            <a:gd name="adj" fmla="val 40000"/>
          </a:avLst>
        </a:prstGeom>
        <a:gradFill rotWithShape="0">
          <a:gsLst>
            <a:gs pos="0">
              <a:schemeClr val="accent4">
                <a:hueOff val="18751"/>
                <a:satOff val="0"/>
                <a:lumOff val="7189"/>
                <a:alphaOff val="0"/>
                <a:satMod val="103000"/>
                <a:lumMod val="102000"/>
                <a:tint val="94000"/>
              </a:schemeClr>
            </a:gs>
            <a:gs pos="50000">
              <a:schemeClr val="accent4">
                <a:hueOff val="18751"/>
                <a:satOff val="0"/>
                <a:lumOff val="7189"/>
                <a:alphaOff val="0"/>
                <a:satMod val="110000"/>
                <a:lumMod val="100000"/>
                <a:shade val="100000"/>
              </a:schemeClr>
            </a:gs>
            <a:gs pos="100000">
              <a:schemeClr val="accent4">
                <a:hueOff val="18751"/>
                <a:satOff val="0"/>
                <a:lumOff val="718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5911194"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8751"/>
              <a:satOff val="0"/>
              <a:lumOff val="718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Lot release</a:t>
          </a:r>
          <a:endParaRPr lang="en-GB" sz="1500" kern="1200"/>
        </a:p>
      </dsp:txBody>
      <dsp:txXfrm>
        <a:off x="5937368" y="1866721"/>
        <a:ext cx="1902690" cy="841310"/>
      </dsp:txXfrm>
    </dsp:sp>
    <dsp:sp modelId="{6CB59E79-91E1-4673-AE34-FD3CCDA35BAD}">
      <dsp:nvSpPr>
        <dsp:cNvPr id="0" name=""/>
        <dsp:cNvSpPr/>
      </dsp:nvSpPr>
      <dsp:spPr>
        <a:xfrm>
          <a:off x="7938261" y="1617132"/>
          <a:ext cx="2315177" cy="893658"/>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E25539-5B2C-4FE6-8C3F-1CAF7F657983}">
      <dsp:nvSpPr>
        <dsp:cNvPr id="0" name=""/>
        <dsp:cNvSpPr/>
      </dsp:nvSpPr>
      <dsp:spPr>
        <a:xfrm>
          <a:off x="8555642"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Monitoring safety, effectiveness and quality </a:t>
          </a:r>
          <a:endParaRPr lang="en-GB" sz="1500" kern="1200"/>
        </a:p>
      </dsp:txBody>
      <dsp:txXfrm>
        <a:off x="8581816" y="1866721"/>
        <a:ext cx="1902690" cy="8413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12/18/20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12/18/20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en-GB" sz="1200" b="1">
                <a:effectLst/>
                <a:latin typeface="Calibri" panose="020F0502020204030204" pitchFamily="34" charset="0"/>
                <a:cs typeface="Calibri" panose="020F0502020204030204" pitchFamily="34" charset="0"/>
              </a:rPr>
              <a:t>Facilitator (exercise facilitator):</a:t>
            </a:r>
            <a:r>
              <a:rPr lang="en-GB" sz="1200" b="0">
                <a:effectLst/>
                <a:latin typeface="Calibri" panose="020F0502020204030204" pitchFamily="34" charset="0"/>
                <a:cs typeface="Calibri" panose="020F0502020204030204" pitchFamily="34" charset="0"/>
              </a:rPr>
              <a:t> a person responsible for delivering injects and monitoring progress during an exercise. The facilitator is the first point of contact for any questions, clarifications or requests.</a:t>
            </a:r>
          </a:p>
          <a:p>
            <a:pPr marL="342900" marR="0" lvl="0" indent="-342900">
              <a:lnSpc>
                <a:spcPct val="115000"/>
              </a:lnSpc>
              <a:spcBef>
                <a:spcPts val="0"/>
              </a:spcBef>
              <a:spcAft>
                <a:spcPts val="0"/>
              </a:spcAft>
              <a:buFont typeface="Symbol" panose="05050102010706020507" pitchFamily="18" charset="2"/>
              <a:buChar char=""/>
            </a:pPr>
            <a:r>
              <a:rPr lang="en-GB" sz="1200" b="1">
                <a:effectLst/>
                <a:latin typeface="Calibri" panose="020F0502020204030204" pitchFamily="34" charset="0"/>
                <a:cs typeface="Calibri" panose="020F0502020204030204" pitchFamily="34" charset="0"/>
              </a:rPr>
              <a:t>Evaluator: </a:t>
            </a:r>
            <a:r>
              <a:rPr lang="en-GB" sz="1200" b="0">
                <a:effectLst/>
                <a:latin typeface="Calibri" panose="020F0502020204030204" pitchFamily="34" charset="0"/>
                <a:cs typeface="Calibri" panose="020F0502020204030204" pitchFamily="34" charset="0"/>
              </a:rPr>
              <a:t>a person who gathers data from the exercise and analyses whether the objectives and the targets of the exercise were met. Their evaluation will include overall performance, operational effectiveness, quality control, capabilities, strengths and weaknesses, and areas for improvement. </a:t>
            </a:r>
          </a:p>
          <a:p>
            <a:pPr marL="342900" marR="0" lvl="0" indent="-342900">
              <a:lnSpc>
                <a:spcPct val="115000"/>
              </a:lnSpc>
              <a:spcBef>
                <a:spcPts val="0"/>
              </a:spcBef>
              <a:spcAft>
                <a:spcPts val="0"/>
              </a:spcAft>
              <a:buFont typeface="Symbol" panose="05050102010706020507" pitchFamily="18" charset="2"/>
              <a:buChar char=""/>
            </a:pPr>
            <a:r>
              <a:rPr lang="en-GB" sz="1200" b="1">
                <a:effectLst/>
                <a:latin typeface="Calibri" panose="020F0502020204030204" pitchFamily="34" charset="0"/>
                <a:ea typeface="SimSun" panose="02010600030101010101" pitchFamily="2" charset="-122"/>
                <a:cs typeface="Arial" panose="020B0604020202020204" pitchFamily="34" charset="0"/>
              </a:rPr>
              <a:t>Observer: </a:t>
            </a:r>
            <a:r>
              <a:rPr lang="en-GB" sz="1200">
                <a:effectLst/>
                <a:latin typeface="Calibri" panose="020F0502020204030204" pitchFamily="34" charset="0"/>
                <a:ea typeface="SimSun" panose="02010600030101010101" pitchFamily="2" charset="-122"/>
                <a:cs typeface="Arial" panose="020B0604020202020204" pitchFamily="34" charset="0"/>
              </a:rPr>
              <a:t>Person who observes the exercise. Observers may submit their observations as part of the evaluation process, although they have no official role in the conduct of the exercise.</a:t>
            </a:r>
          </a:p>
          <a:p>
            <a:pPr marR="0" lvl="0">
              <a:lnSpc>
                <a:spcPct val="115000"/>
              </a:lnSpc>
              <a:spcBef>
                <a:spcPts val="0"/>
              </a:spcBef>
              <a:spcAft>
                <a:spcPts val="0"/>
              </a:spcAft>
            </a:pPr>
            <a:endParaRPr lang="en-GB" sz="1200" b="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11</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13</a:t>
            </a:fld>
            <a:endParaRPr lang="en-US"/>
          </a:p>
        </p:txBody>
      </p:sp>
    </p:spTree>
    <p:extLst>
      <p:ext uri="{BB962C8B-B14F-4D97-AF65-F5344CB8AC3E}">
        <p14:creationId xmlns:p14="http://schemas.microsoft.com/office/powerpoint/2010/main" val="212095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14</a:t>
            </a:fld>
            <a:endParaRPr lang="en-US"/>
          </a:p>
        </p:txBody>
      </p:sp>
    </p:spTree>
    <p:extLst>
      <p:ext uri="{BB962C8B-B14F-4D97-AF65-F5344CB8AC3E}">
        <p14:creationId xmlns:p14="http://schemas.microsoft.com/office/powerpoint/2010/main" val="328971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400550"/>
            <a:ext cx="5486400" cy="3600450"/>
          </a:xfrm>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41661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a:p>
        </p:txBody>
      </p:sp>
      <p:sp>
        <p:nvSpPr>
          <p:cNvPr id="4" name="Slide Number Placeholder 3"/>
          <p:cNvSpPr>
            <a:spLocks noGrp="1"/>
          </p:cNvSpPr>
          <p:nvPr>
            <p:ph type="sldNum" sz="quarter" idx="5"/>
          </p:nvPr>
        </p:nvSpPr>
        <p:spPr/>
        <p:txBody>
          <a:bodyPr/>
          <a:lstStyle/>
          <a:p>
            <a:fld id="{FAE61A72-6C7D-49E1-A69D-B1543F4FDA02}" type="slidenum">
              <a:rPr lang="en-US" smtClean="0"/>
              <a:t>16</a:t>
            </a:fld>
            <a:endParaRPr lang="en-US"/>
          </a:p>
        </p:txBody>
      </p:sp>
    </p:spTree>
    <p:extLst>
      <p:ext uri="{BB962C8B-B14F-4D97-AF65-F5344CB8AC3E}">
        <p14:creationId xmlns:p14="http://schemas.microsoft.com/office/powerpoint/2010/main" val="3801396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17</a:t>
            </a:fld>
            <a:endParaRPr lang="en-US"/>
          </a:p>
        </p:txBody>
      </p:sp>
    </p:spTree>
    <p:extLst>
      <p:ext uri="{BB962C8B-B14F-4D97-AF65-F5344CB8AC3E}">
        <p14:creationId xmlns:p14="http://schemas.microsoft.com/office/powerpoint/2010/main" val="3523327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Adapting and implementing regulatory pathways and procedures that facilitate countries’ preparedness for public health emergencies, such as the COVID-19 pandemic, should ideally be in place before the emergency occurs. Regulatory adaptation is critical during public health emergencies, hence NRAs are encouraged to modify a traditional, reactive control system into a proactive, risk-based approach to speed up the public’s access to life-saving medical products. Establishing the legal aspects for procuring products not yet finalized could also be explored. </a:t>
            </a:r>
          </a:p>
          <a:p>
            <a:endParaRPr lang="en-US"/>
          </a:p>
          <a:p>
            <a:r>
              <a:rPr lang="en-US" b="1"/>
              <a:t>Emergency regulatory procedures for a COVID-19 vaccine should ensure: </a:t>
            </a:r>
          </a:p>
          <a:p>
            <a:r>
              <a:rPr lang="en-US" b="1"/>
              <a:t>an expedited assessment of data and evidence that supports best regulatory decision-making on COVID-19 vaccine approval during the processes of registration and strain changes/variations and other post-approval changes. The expedited assessment could be based on reliance approaches to facilitate approval; </a:t>
            </a:r>
          </a:p>
          <a:p>
            <a:r>
              <a:rPr lang="en-US" b="1"/>
              <a:t>provision of import permits in the shortest time possible; and expedited vaccine lot release for prompt administration of COVID-19 vaccine to target groups. </a:t>
            </a:r>
          </a:p>
          <a:p>
            <a:endParaRPr lang="en-US"/>
          </a:p>
          <a:p>
            <a:r>
              <a:rPr lang="en-US"/>
              <a:t>The established regulatory and administrative procedures should ensure proper information management, effective communication and cooperation among different branches of the NRA and relevant stakeholders, i.e. public health authorities – including national control laboratories (NCLs), customs authorities, procurement and deployment entities. </a:t>
            </a:r>
          </a:p>
          <a:p>
            <a:r>
              <a:rPr lang="en-US"/>
              <a:t>Communication and information-sharing systems should be established and implemented for all stakeholders. The NRA, NIP and other stakeholders should develop, or enhance, and implement vaccine vigilance plans to monitor the safety and effectiveness of the COVID-19 vaccine(s) in use. </a:t>
            </a:r>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18</a:t>
            </a:fld>
            <a:endParaRPr lang="en-US"/>
          </a:p>
        </p:txBody>
      </p:sp>
    </p:spTree>
    <p:extLst>
      <p:ext uri="{BB962C8B-B14F-4D97-AF65-F5344CB8AC3E}">
        <p14:creationId xmlns:p14="http://schemas.microsoft.com/office/powerpoint/2010/main" val="3184495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u="none" strike="noStrike" kern="1200">
                <a:solidFill>
                  <a:schemeClr val="tx1"/>
                </a:solidFill>
                <a:effectLst/>
                <a:latin typeface="+mn-lt"/>
                <a:ea typeface="+mn-ea"/>
                <a:cs typeface="+mn-cs"/>
              </a:rPr>
              <a:t>Regulation of vaccines </a:t>
            </a:r>
          </a:p>
          <a:p>
            <a:pPr rtl="0" fontAlgn="base"/>
            <a:r>
              <a:rPr lang="en-GB" sz="1200" b="0" i="0" u="none" strike="noStrike" kern="1200">
                <a:solidFill>
                  <a:schemeClr val="tx1"/>
                </a:solidFill>
                <a:effectLst/>
                <a:latin typeface="+mn-lt"/>
                <a:ea typeface="+mn-ea"/>
                <a:cs typeface="+mn-cs"/>
              </a:rPr>
              <a:t>Regulatory issues related to a particular candidate vaccine should be considered early in the development process, since compliance with regulatory requirements is the basis for eventual approval.  </a:t>
            </a:r>
          </a:p>
          <a:p>
            <a:pPr rtl="0" fontAlgn="base"/>
            <a:r>
              <a:rPr lang="en-GB" sz="1200" b="0" i="0" u="none" strike="noStrike" kern="1200">
                <a:solidFill>
                  <a:schemeClr val="tx1"/>
                </a:solidFill>
                <a:effectLst/>
                <a:latin typeface="+mn-lt"/>
                <a:ea typeface="+mn-ea"/>
                <a:cs typeface="+mn-cs"/>
              </a:rPr>
              <a:t>It is strongly recommended that dialogue with the appropriate national regulatory authority be established early on.  </a:t>
            </a:r>
          </a:p>
          <a:p>
            <a:pPr rtl="0" fontAlgn="base"/>
            <a:r>
              <a:rPr lang="en-GB" sz="1200" b="0" i="0" u="none" strike="noStrike" kern="1200">
                <a:solidFill>
                  <a:schemeClr val="tx1"/>
                </a:solidFill>
                <a:effectLst/>
                <a:latin typeface="+mn-lt"/>
                <a:ea typeface="+mn-ea"/>
                <a:cs typeface="+mn-cs"/>
              </a:rPr>
              <a:t>The regulation of vaccines can be divided into three stages: developmental, licensure and </a:t>
            </a:r>
            <a:r>
              <a:rPr lang="en-GB" sz="1200" b="0" i="0" u="none" strike="noStrike" kern="1200" err="1">
                <a:solidFill>
                  <a:schemeClr val="tx1"/>
                </a:solidFill>
                <a:effectLst/>
                <a:latin typeface="+mn-lt"/>
                <a:ea typeface="+mn-ea"/>
                <a:cs typeface="+mn-cs"/>
              </a:rPr>
              <a:t>postlicensure</a:t>
            </a:r>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The developmental stage consists of two parts,  </a:t>
            </a:r>
          </a:p>
          <a:p>
            <a:pPr marL="171450" indent="-171450" rtl="0" fontAlgn="base">
              <a:buFont typeface="Arial" panose="020B0604020202020204" pitchFamily="34" charset="0"/>
              <a:buChar char="•"/>
            </a:pPr>
            <a:r>
              <a:rPr lang="en-GB" sz="1200" b="0" i="0" u="none" strike="noStrike" kern="1200">
                <a:solidFill>
                  <a:schemeClr val="tx1"/>
                </a:solidFill>
                <a:effectLst/>
                <a:latin typeface="+mn-lt"/>
                <a:ea typeface="+mn-ea"/>
                <a:cs typeface="+mn-cs"/>
              </a:rPr>
              <a:t>preclinical research and development, and </a:t>
            </a:r>
          </a:p>
          <a:p>
            <a:pPr marL="171450" indent="-171450" rtl="0" fontAlgn="base">
              <a:buFont typeface="Arial" panose="020B0604020202020204" pitchFamily="34" charset="0"/>
              <a:buChar char="•"/>
            </a:pPr>
            <a:r>
              <a:rPr lang="en-GB" sz="1200" b="0" i="0" u="none" strike="noStrike" kern="1200">
                <a:solidFill>
                  <a:schemeClr val="tx1"/>
                </a:solidFill>
                <a:effectLst/>
                <a:latin typeface="+mn-lt"/>
                <a:ea typeface="+mn-ea"/>
                <a:cs typeface="+mn-cs"/>
              </a:rPr>
              <a:t>clinical research and development. </a:t>
            </a:r>
          </a:p>
          <a:p>
            <a:pPr rtl="0" fontAlgn="base"/>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Approval takes different forms in different countries (e.g. Investigational New Drug Application (IND) in the United States and Clinical Trial Certificate or Clinical Trial Exemption (CTX) in the United Kingdom). </a:t>
            </a:r>
          </a:p>
          <a:p>
            <a:pPr rtl="0" fontAlgn="base"/>
            <a:r>
              <a:rPr lang="en-GB" sz="1200" b="0" i="0" u="none" strike="noStrike" kern="1200">
                <a:solidFill>
                  <a:schemeClr val="tx1"/>
                </a:solidFill>
                <a:effectLst/>
                <a:latin typeface="+mn-lt"/>
                <a:ea typeface="+mn-ea"/>
                <a:cs typeface="+mn-cs"/>
              </a:rPr>
              <a:t>This is in addition to ethical clearance which is required for clinical trials in all countries. All studies of human subjects require proper ethical review, in accordance with the Declaration of Helsinki (see http://www.wma.net/e/). </a:t>
            </a:r>
          </a:p>
          <a:p>
            <a:pPr rtl="0" fontAlgn="base"/>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To fully assess the protective efficacy and safety of a vaccine, extensive phase III trials are required. </a:t>
            </a:r>
          </a:p>
          <a:p>
            <a:pPr rtl="0" fontAlgn="base"/>
            <a:r>
              <a:rPr lang="en-GB" sz="1200" b="0" i="0" u="none" strike="noStrike" kern="1200">
                <a:solidFill>
                  <a:schemeClr val="tx1"/>
                </a:solidFill>
                <a:effectLst/>
                <a:latin typeface="+mn-lt"/>
                <a:ea typeface="+mn-ea"/>
                <a:cs typeface="+mn-cs"/>
              </a:rPr>
              <a:t>The phase III clinical trial is the pivotal study on which the decision on whether to grant the licence is based and sufficient data have to be obtained to demonstrate that a new product is safe and effective for the purpose intended. </a:t>
            </a:r>
          </a:p>
          <a:p>
            <a:pPr rtl="0" fontAlgn="base"/>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An application for market authorization may be submitted to an NRA on the basis of the data from phase III </a:t>
            </a:r>
          </a:p>
          <a:p>
            <a:pPr rtl="0" fontAlgn="base"/>
            <a:r>
              <a:rPr lang="en-GB" sz="1200" b="0" i="0" u="none" strike="noStrike" kern="1200">
                <a:solidFill>
                  <a:schemeClr val="tx1"/>
                </a:solidFill>
                <a:effectLst/>
                <a:latin typeface="+mn-lt"/>
                <a:ea typeface="+mn-ea"/>
                <a:cs typeface="+mn-cs"/>
              </a:rPr>
              <a:t>testing and if approved, the vaccine then becomes commercially available in that particular country. If a product contains or consists of genetically modified organisms an environmental risk assessment should also be undertaken and approved by the appropriate agency. </a:t>
            </a:r>
          </a:p>
          <a:p>
            <a:pPr rtl="0" fontAlgn="base"/>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In all instances, it is the obligation of the applicant to justify the content and structure of the clinical development </a:t>
            </a:r>
          </a:p>
          <a:p>
            <a:pPr rtl="0" fontAlgn="base"/>
            <a:r>
              <a:rPr lang="en-GB" sz="1200" b="0" i="0" u="none" strike="noStrike" kern="1200">
                <a:solidFill>
                  <a:schemeClr val="tx1"/>
                </a:solidFill>
                <a:effectLst/>
                <a:latin typeface="+mn-lt"/>
                <a:ea typeface="+mn-ea"/>
                <a:cs typeface="+mn-cs"/>
              </a:rPr>
              <a:t>programme.  </a:t>
            </a:r>
          </a:p>
          <a:p>
            <a:pPr rtl="0" fontAlgn="base"/>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In addition to phase I, II and III studies that may be performed before or after the first licensure of a new vaccine, which are described under other relevant trials as outlined above, the post-marketing period is critical for the collection of data on the safety and effectiveness of a vaccine in large numbers of recipients; these data may come from both active and passive modes of surveillance.  </a:t>
            </a:r>
          </a:p>
          <a:p>
            <a:pPr rtl="0" fontAlgn="base"/>
            <a:r>
              <a:rPr lang="en-GB" sz="1200" b="0" i="0" u="none" strike="noStrike" kern="1200">
                <a:solidFill>
                  <a:schemeClr val="tx1"/>
                </a:solidFill>
                <a:effectLst/>
                <a:latin typeface="+mn-lt"/>
                <a:ea typeface="+mn-ea"/>
                <a:cs typeface="+mn-cs"/>
              </a:rPr>
              <a:t> </a:t>
            </a:r>
          </a:p>
          <a:p>
            <a:pPr rtl="0" fontAlgn="base"/>
            <a:r>
              <a:rPr lang="en-GB" sz="1200" b="0" i="0" u="none" strike="noStrike" kern="1200">
                <a:solidFill>
                  <a:schemeClr val="tx1"/>
                </a:solidFill>
                <a:effectLst/>
                <a:latin typeface="+mn-lt"/>
                <a:ea typeface="+mn-ea"/>
                <a:cs typeface="+mn-cs"/>
              </a:rPr>
              <a:t>Regulatory authorities should clearly define and implement in their regulations which changes require only a notification and which changes require a formal approval before they can be introduced. </a:t>
            </a:r>
          </a:p>
          <a:p>
            <a:endParaRPr lang="en-US"/>
          </a:p>
          <a:p>
            <a:endParaRPr lang="en-GB"/>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3222292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Many countries have reciprocal licencing – if a medicine is licensed under a certain framework (such as USFDA or EUEMA) it is automatically licenced for use in other countries</a:t>
            </a:r>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 teams work with experts from around the world to develop this guidance. Together, the experts  review reports, studies, presentations by countries, they </a:t>
            </a:r>
            <a:r>
              <a:rPr lang="en-US" err="1"/>
              <a:t>analyse</a:t>
            </a:r>
            <a:r>
              <a:rPr lang="en-US"/>
              <a:t> trends, consult further expert groups  and then agree on the best approach. The guidance is meant for health decision makers who adapt the  information for their country and context. As new scientific knowledge emerges, the documents are  updated.</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34788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23</a:t>
            </a:fld>
            <a:endParaRPr lang="en-US"/>
          </a:p>
        </p:txBody>
      </p:sp>
    </p:spTree>
    <p:extLst>
      <p:ext uri="{BB962C8B-B14F-4D97-AF65-F5344CB8AC3E}">
        <p14:creationId xmlns:p14="http://schemas.microsoft.com/office/powerpoint/2010/main" val="718222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940792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Monitoring and reporting adverse events</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An adverse event in a vaccine trial is any untoward medical occurrence in a clinical trial subject administered the vaccine; it does not necessarily have a causal relationship with the vaccine or vaccination.</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It is critically important that adverse events are actively monitored and reported swiftly. The NRA may require the sponsor and/or the investigator to report certain types of adverse events or reactions (e.g. serious or previously unknown events) to itself and to the Independent Ethics Committee. </a:t>
            </a:r>
          </a:p>
          <a:p>
            <a:r>
              <a:rPr lang="en-GB" sz="1200" kern="1200">
                <a:solidFill>
                  <a:schemeClr val="tx1"/>
                </a:solidFill>
                <a:effectLst/>
                <a:latin typeface="+mn-lt"/>
                <a:ea typeface="+mn-ea"/>
                <a:cs typeface="+mn-cs"/>
              </a:rPr>
              <a:t>Investigators should report all serious adverse events to the sponsor immediately unless they are identified by the protocol as not needing to be reported immediately. Investigators should also comply with the applicable regulatory requirements related to the reporting of unexpected serious adverse reactions to the NRA and the independent ethics committee.</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Investigators should be trained adequately for this purpose. After the trial has been completed or terminated, all recorded adverse events should be listed, evaluated and discussed in the final report. Reporting of adverse events should be part of the protocol design.</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Standardized methods should be used for investigating and reporting local and systemic adverse events following vaccination. All safety information should be recorded and the procedure for reporting adverse events should be described in the protocols (see guidelines for good clinical practices). The instructions should include details of:</a:t>
            </a:r>
          </a:p>
          <a:p>
            <a:pPr lvl="0"/>
            <a:r>
              <a:rPr lang="en-GB" sz="1200" kern="1200">
                <a:solidFill>
                  <a:schemeClr val="tx1"/>
                </a:solidFill>
                <a:effectLst/>
                <a:latin typeface="+mn-lt"/>
                <a:ea typeface="+mn-ea"/>
                <a:cs typeface="+mn-cs"/>
              </a:rPr>
              <a:t>who is going to make the report (e.g. study investigators or nurses subjects, parents or guardians);</a:t>
            </a:r>
          </a:p>
          <a:p>
            <a:pPr lvl="0"/>
            <a:r>
              <a:rPr lang="en-GB" sz="1200" kern="1200">
                <a:solidFill>
                  <a:schemeClr val="tx1"/>
                </a:solidFill>
                <a:effectLst/>
                <a:latin typeface="+mn-lt"/>
                <a:ea typeface="+mn-ea"/>
                <a:cs typeface="+mn-cs"/>
              </a:rPr>
              <a:t>how the reporting is planned (e.g. using questionnaires or diary cards);</a:t>
            </a:r>
          </a:p>
          <a:p>
            <a:pPr lvl="0"/>
            <a:r>
              <a:rPr lang="en-GB" sz="1200" kern="1200">
                <a:solidFill>
                  <a:schemeClr val="tx1"/>
                </a:solidFill>
                <a:effectLst/>
                <a:latin typeface="+mn-lt"/>
                <a:ea typeface="+mn-ea"/>
                <a:cs typeface="+mn-cs"/>
              </a:rPr>
              <a:t>duration of follow-up; and</a:t>
            </a:r>
          </a:p>
          <a:p>
            <a:pPr lvl="0"/>
            <a:r>
              <a:rPr lang="en-GB" sz="1200" kern="1200">
                <a:solidFill>
                  <a:schemeClr val="tx1"/>
                </a:solidFill>
                <a:effectLst/>
                <a:latin typeface="+mn-lt"/>
                <a:ea typeface="+mn-ea"/>
                <a:cs typeface="+mn-cs"/>
              </a:rPr>
              <a:t>the intervals of reporting (e.g. daily, weekly).</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Adverse events following vaccination should be well documented.</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The report should include evaluation of injection-site reactions (pain, induration, erythema) and systemic events (fever, nausea, malaise, headache, anaphylaxis), at baseline, at pre-specified vaccination times and following vaccination. Any difference in safety profile related to injection site or route of administration should be recorded. For vaccines administered to children and infants, reactions should be recorded both by the parents and by the study investigator or nurse in a structured manner. Parents should be contacted by the study </a:t>
            </a:r>
            <a:r>
              <a:rPr lang="en-GB" sz="1200" kern="1200" err="1">
                <a:solidFill>
                  <a:schemeClr val="tx1"/>
                </a:solidFill>
                <a:effectLst/>
                <a:latin typeface="+mn-lt"/>
                <a:ea typeface="+mn-ea"/>
                <a:cs typeface="+mn-cs"/>
              </a:rPr>
              <a:t>invesatigator</a:t>
            </a:r>
            <a:r>
              <a:rPr lang="en-GB" sz="1200" kern="1200">
                <a:solidFill>
                  <a:schemeClr val="tx1"/>
                </a:solidFill>
                <a:effectLst/>
                <a:latin typeface="+mn-lt"/>
                <a:ea typeface="+mn-ea"/>
                <a:cs typeface="+mn-cs"/>
              </a:rPr>
              <a:t> or nurse at defined intervals after vaccination to check for any reactions. Before the second and/or third doses (if applicable) parents of infants and children, or the vaccine recipients themselves, should be asked by the study investigator or nurse about reactions to the previous dose. Also, the investigator or nurse should consult the</a:t>
            </a:r>
          </a:p>
          <a:p>
            <a:r>
              <a:rPr lang="en-GB" sz="1200" kern="1200">
                <a:solidFill>
                  <a:schemeClr val="tx1"/>
                </a:solidFill>
                <a:effectLst/>
                <a:latin typeface="+mn-lt"/>
                <a:ea typeface="+mn-ea"/>
                <a:cs typeface="+mn-cs"/>
              </a:rPr>
              <a:t>previous vaccination records of the individual in question.</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The procedure for recording adverse events should be defined and carried out at appropriate intervals and for a sufficient duration.</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Every effort should be made to improve the quality of the reporting of adverse events, for example by the use of standardized forms (</a:t>
            </a:r>
            <a:r>
              <a:rPr lang="en-GB" sz="1200" kern="1200" err="1">
                <a:solidFill>
                  <a:schemeClr val="tx1"/>
                </a:solidFill>
                <a:effectLst/>
                <a:latin typeface="+mn-lt"/>
                <a:ea typeface="+mn-ea"/>
                <a:cs typeface="+mn-cs"/>
              </a:rPr>
              <a:t>e.g.case</a:t>
            </a:r>
            <a:r>
              <a:rPr lang="en-GB" sz="1200" kern="1200">
                <a:solidFill>
                  <a:schemeClr val="tx1"/>
                </a:solidFill>
                <a:effectLst/>
                <a:latin typeface="+mn-lt"/>
                <a:ea typeface="+mn-ea"/>
                <a:cs typeface="+mn-cs"/>
              </a:rPr>
              <a:t> report forms, subject diaries). Furthermore, such forms should include questions about specific adverse events or findings including qualitative and quantitative parameters, as appropriate. For example, temperature should be measured by pre-specified methods. The forms should also allow for the recording of unsolicited events. Prior instructions for the use of diary cards and follow-up visits or contacts</a:t>
            </a:r>
          </a:p>
          <a:p>
            <a:r>
              <a:rPr lang="en-GB" sz="1200" kern="1200">
                <a:solidFill>
                  <a:schemeClr val="tx1"/>
                </a:solidFill>
                <a:effectLst/>
                <a:latin typeface="+mn-lt"/>
                <a:ea typeface="+mn-ea"/>
                <a:cs typeface="+mn-cs"/>
              </a:rPr>
              <a:t>by clinical study staff should be given. All model forms to be used for monitoring should be provided with each protocol.</a:t>
            </a:r>
            <a:r>
              <a:rPr lang="en-GB">
                <a:effectLst/>
              </a:rPr>
              <a:t> </a:t>
            </a:r>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a:t>
            </a:r>
          </a:p>
          <a:p>
            <a:r>
              <a:rPr lang="en-US"/>
              <a:t>This session is to identify the good practices and challenges of the NDVP and to prioritize those priority areas that need further work/planning. </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492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35</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Participant Feedback form can be found here: https://extranet.who.int/sph/docs/file/1757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a:t>The situation is evolving rapidly.</a:t>
            </a:r>
          </a:p>
          <a:p>
            <a:endParaRPr lang="en-US" b="1" u="none"/>
          </a:p>
          <a:p>
            <a:r>
              <a:rPr lang="en-US" b="1" u="none"/>
              <a:t>Get the information from the latest WHO situation reports.</a:t>
            </a:r>
          </a:p>
          <a:p>
            <a:endParaRPr lang="en-US" b="1" u="none"/>
          </a:p>
          <a:p>
            <a:r>
              <a:rPr lang="en-US" b="1" u="none"/>
              <a:t>If you click on the image it will take you to the WHO Sit Rep web page</a:t>
            </a:r>
          </a:p>
          <a:p>
            <a:endParaRPr lang="en-US" b="1" u="none"/>
          </a:p>
          <a:p>
            <a:r>
              <a:rPr lang="en-US" b="1" u="none"/>
              <a:t>You can also provide printout copies</a:t>
            </a:r>
          </a:p>
          <a:p>
            <a:endParaRPr lang="en-US" b="1" u="sng"/>
          </a:p>
          <a:p>
            <a:r>
              <a:rPr lang="en-US" b="1" u="sng"/>
              <a:t>Resource: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https://www.who.int/emergencies/diseases/novel-coronavirus-2019/situation-reports</a:t>
            </a:r>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37</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57281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 regulatory updates were prepared for National Regulatory Authorities (NRAs), regional pharmaceutical advisors, regulatory networks and associated stakeholders to provide timely information around development and regulatory approval of COVID-19 related diagnostics, treatments and vaccines. </a:t>
            </a:r>
          </a:p>
          <a:p>
            <a:r>
              <a:rPr lang="en-US"/>
              <a:t>It is important to highlight that the situation and context have been rapidly evolving so information in previous updates may now be outdated. </a:t>
            </a:r>
          </a:p>
          <a:p>
            <a:r>
              <a:rPr lang="en-US"/>
              <a:t>Please note that it may not be reviewed, abstracted, quoted, reproduced, transmitted, distributed, translated or adapted, in part or in whole, in any form or by any means without the permission of the World Health Organization.</a:t>
            </a:r>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1233710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A table-top exercise is an exercise that uses a progressive simulated scenario, together with series of scripted injects, to make participants consider the impact of a potential health emergency on existing plans, procedures and capacities. A TTX simulates an emergency situation in an informal, stress-free environment. </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The purpose of a TTX is to strengthen readiness to manage a health emergency, through facilitated group discussions. </a:t>
            </a:r>
          </a:p>
          <a:p>
            <a:endParaRPr lang="en-GB" sz="1200" b="1" u="sng" kern="1200">
              <a:solidFill>
                <a:schemeClr val="tx1"/>
              </a:solidFill>
              <a:effectLst/>
              <a:latin typeface="+mn-lt"/>
              <a:ea typeface="+mn-ea"/>
              <a:cs typeface="+mn-cs"/>
            </a:endParaRPr>
          </a:p>
          <a:p>
            <a:r>
              <a:rPr lang="en-GB" sz="1200" b="1" u="sng" kern="1200">
                <a:solidFill>
                  <a:schemeClr val="tx1"/>
                </a:solidFill>
                <a:effectLst/>
                <a:latin typeface="+mn-lt"/>
                <a:ea typeface="+mn-ea"/>
                <a:cs typeface="+mn-cs"/>
              </a:rPr>
              <a:t>A TTX can be used to: </a:t>
            </a:r>
          </a:p>
          <a:p>
            <a:pPr lvl="0"/>
            <a:r>
              <a:rPr lang="en-GB" sz="1200" kern="1200">
                <a:solidFill>
                  <a:schemeClr val="tx1"/>
                </a:solidFill>
                <a:effectLst/>
                <a:latin typeface="+mn-lt"/>
                <a:ea typeface="+mn-ea"/>
                <a:cs typeface="+mn-cs"/>
              </a:rPr>
              <a:t>Develop or review a response plan </a:t>
            </a:r>
          </a:p>
          <a:p>
            <a:pPr lvl="0"/>
            <a:r>
              <a:rPr lang="en-GB" sz="1200" kern="1200">
                <a:solidFill>
                  <a:schemeClr val="tx1"/>
                </a:solidFill>
                <a:effectLst/>
                <a:latin typeface="+mn-lt"/>
                <a:ea typeface="+mn-ea"/>
                <a:cs typeface="+mn-cs"/>
              </a:rPr>
              <a:t>Familiarize participants with their roles and responsibilities </a:t>
            </a:r>
          </a:p>
          <a:p>
            <a:pPr lvl="0"/>
            <a:r>
              <a:rPr lang="en-GB" sz="1200" kern="1200">
                <a:solidFill>
                  <a:schemeClr val="tx1"/>
                </a:solidFill>
                <a:effectLst/>
                <a:latin typeface="+mn-lt"/>
                <a:ea typeface="+mn-ea"/>
                <a:cs typeface="+mn-cs"/>
              </a:rPr>
              <a:t>Identify and solve problems through a facilitated and open discussion. </a:t>
            </a:r>
          </a:p>
          <a:p>
            <a:pPr lvl="0"/>
            <a:endParaRPr lang="en-GB"/>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7</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Resources available:</a:t>
            </a:r>
          </a:p>
          <a:p>
            <a:r>
              <a:rPr lang="en-US"/>
              <a:t>•	the Health Care Facility assessment tool - https://www.who.int/publications/i/item/WHO-2019-nCoV-HCF_assessment-IPC-2020.1 </a:t>
            </a:r>
          </a:p>
          <a:p>
            <a:r>
              <a:rPr lang="en-US"/>
              <a:t>•	the Health Care Facility Safe Environments assessment tool  - https://www.who.int/publications/i/item/WHO-2019-nCoV-HCF_assessment-Safe_environment-2020.1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Helvetica Neue"/>
                <a:ea typeface="DengXian" panose="02010600030101010101" pitchFamily="2" charset="-122"/>
                <a:cs typeface="Calibri" panose="020F0502020204030204" pitchFamily="34" charset="0"/>
              </a:rPr>
              <a:t> </a:t>
            </a:r>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9</a:t>
            </a:fld>
            <a:endParaRPr lang="en-US"/>
          </a:p>
        </p:txBody>
      </p:sp>
    </p:spTree>
    <p:extLst>
      <p:ext uri="{BB962C8B-B14F-4D97-AF65-F5344CB8AC3E}">
        <p14:creationId xmlns:p14="http://schemas.microsoft.com/office/powerpoint/2010/main" val="2034165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4113237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18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18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18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18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12/18/20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18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18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18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18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18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18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18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18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12/18/20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12/18/20</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hyperlink" Target="https://cms.who.int/teams/regulation-prequalification/covid-19" TargetMode="Externa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35.png"/><Relationship Id="rId4" Type="http://schemas.openxmlformats.org/officeDocument/2006/relationships/hyperlink" Target="https://apps.who.int/iris/bitstream/handle/10665/336603/WHO-2019-nCoV-Vaccine_deployment-2020.1-eng.pd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hyperlink" Target="https://extranet.who.int/sph/docs/file/1757"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31.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1.png"/><Relationship Id="rId9" Type="http://schemas.openxmlformats.org/officeDocument/2006/relationships/hyperlink" Target="mailto:andragro@paho.org" TargetMode="External"/><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5opR6x6NMpQ"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5868"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en-US" sz="4400" b="1">
                <a:solidFill>
                  <a:schemeClr val="bg1"/>
                </a:solidFill>
                <a:latin typeface="Arial" panose="020B0604020202020204" pitchFamily="34" charset="0"/>
                <a:cs typeface="Arial" panose="020B0604020202020204" pitchFamily="34" charset="0"/>
              </a:rPr>
              <a:t>NOVEL</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CORONAVIRUS </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(COVID-19)</a:t>
            </a:r>
            <a:endParaRPr lang="en-US" sz="44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a:r>
              <a:rPr lang="en-US" sz="3600" b="1" dirty="0">
                <a:solidFill>
                  <a:srgbClr val="0092CB"/>
                </a:solidFill>
              </a:rPr>
              <a:t>COUNTRY NAME</a:t>
            </a:r>
            <a:endParaRPr lang="en-US" sz="3600" dirty="0">
              <a:solidFill>
                <a:srgbClr val="0092CB"/>
              </a:solidFill>
            </a:endParaRPr>
          </a:p>
          <a:p>
            <a:pPr algn="r"/>
            <a:r>
              <a:rPr lang="en-US" sz="2000" b="1" dirty="0">
                <a:solidFill>
                  <a:srgbClr val="0092CB"/>
                </a:solidFill>
              </a:rPr>
              <a:t>Date and location</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86422"/>
                </a:solidFill>
                <a:effectLst/>
                <a:uLnTx/>
                <a:uFillTx/>
                <a:latin typeface="Arial" panose="020B0604020202020204"/>
                <a:ea typeface="+mn-ea"/>
                <a:cs typeface="Arial"/>
              </a:rPr>
              <a:t>NATIONAL DEPLOYMENT VACCINATION PLAN (NDVP):</a:t>
            </a:r>
          </a:p>
          <a:p>
            <a:pPr algn="ctr"/>
            <a:r>
              <a:rPr lang="en-US" sz="2000" b="1" dirty="0">
                <a:solidFill>
                  <a:srgbClr val="D86422"/>
                </a:solidFill>
                <a:latin typeface="Arial" panose="020B0604020202020204"/>
                <a:cs typeface="Arial"/>
              </a:rPr>
              <a:t>REGULATORY, OVERSIGHT &amp; SAFETY </a:t>
            </a:r>
          </a:p>
          <a:p>
            <a:pPr algn="ctr"/>
            <a:r>
              <a:rPr kumimoji="0" lang="en-US" sz="2000" b="1" i="0" u="none" strike="noStrike" kern="1200" cap="none" spc="0" normalizeH="0" baseline="0" noProof="0" dirty="0">
                <a:ln>
                  <a:noFill/>
                </a:ln>
                <a:solidFill>
                  <a:srgbClr val="D86422"/>
                </a:solidFill>
                <a:effectLst/>
                <a:uLnTx/>
                <a:uFillTx/>
                <a:latin typeface="Arial" panose="020B0604020202020204"/>
                <a:ea typeface="+mn-ea"/>
                <a:cs typeface="Arial"/>
              </a:rPr>
              <a:t>SIMULATION EXERCISE</a:t>
            </a: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Objectives of the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77500" lnSpcReduction="20000"/>
          </a:bodyPr>
          <a:lstStyle/>
          <a:p>
            <a:pPr marL="0" lvl="0" indent="0">
              <a:lnSpc>
                <a:spcPct val="120000"/>
              </a:lnSpc>
              <a:spcBef>
                <a:spcPts val="700"/>
              </a:spcBef>
              <a:buClr>
                <a:schemeClr val="tx1"/>
              </a:buClr>
              <a:buSzPct val="100000"/>
              <a:buNone/>
            </a:pPr>
            <a:r>
              <a:rPr lang="en-GB" sz="3200" b="1">
                <a:solidFill>
                  <a:schemeClr val="accent3"/>
                </a:solidFill>
                <a:latin typeface="+mj-lt"/>
                <a:cs typeface="Calibri" panose="020F0502020204030204" pitchFamily="34" charset="0"/>
              </a:rPr>
              <a:t>Specific Objectives</a:t>
            </a:r>
            <a:endParaRPr lang="en-GB" sz="3200">
              <a:solidFill>
                <a:schemeClr val="accent3"/>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en-GB">
                <a:solidFill>
                  <a:prstClr val="black"/>
                </a:solidFill>
                <a:latin typeface="+mj-lt"/>
                <a:cs typeface="Calibri" panose="020F0502020204030204" pitchFamily="34" charset="0"/>
              </a:rPr>
              <a:t>Examine the current regulatory framework for vaccine approval.   This will include;</a:t>
            </a:r>
          </a:p>
          <a:p>
            <a:pPr marL="914400" lvl="1" indent="-457200">
              <a:lnSpc>
                <a:spcPct val="120000"/>
              </a:lnSpc>
              <a:spcBef>
                <a:spcPts val="0"/>
              </a:spcBef>
              <a:buClr>
                <a:schemeClr val="tx1"/>
              </a:buClr>
              <a:buSzPct val="100000"/>
              <a:buFont typeface="+mj-lt"/>
              <a:buAutoNum type="alphaLcPeriod"/>
            </a:pPr>
            <a:r>
              <a:rPr lang="en-GB">
                <a:solidFill>
                  <a:prstClr val="black"/>
                </a:solidFill>
                <a:latin typeface="+mj-lt"/>
                <a:cs typeface="Calibri" panose="020F0502020204030204" pitchFamily="34" charset="0"/>
              </a:rPr>
              <a:t>Review of the current established emergency regulatory approval </a:t>
            </a:r>
          </a:p>
          <a:p>
            <a:pPr marL="914400" lvl="1" indent="-457200">
              <a:lnSpc>
                <a:spcPct val="120000"/>
              </a:lnSpc>
              <a:spcBef>
                <a:spcPts val="0"/>
              </a:spcBef>
              <a:buClr>
                <a:schemeClr val="tx1"/>
              </a:buClr>
              <a:buSzPct val="100000"/>
              <a:buFont typeface="+mj-lt"/>
              <a:buAutoNum type="alphaLcPeriod"/>
            </a:pPr>
            <a:r>
              <a:rPr lang="en-GB">
                <a:solidFill>
                  <a:prstClr val="black"/>
                </a:solidFill>
                <a:latin typeface="+mj-lt"/>
                <a:cs typeface="Calibri" panose="020F0502020204030204" pitchFamily="34" charset="0"/>
              </a:rPr>
              <a:t>Define pathways for emergency approval and importation as required</a:t>
            </a:r>
          </a:p>
          <a:p>
            <a:pPr marL="914400" lvl="1" indent="-457200">
              <a:lnSpc>
                <a:spcPct val="120000"/>
              </a:lnSpc>
              <a:spcBef>
                <a:spcPts val="0"/>
              </a:spcBef>
              <a:buClr>
                <a:schemeClr val="tx1"/>
              </a:buClr>
              <a:buSzPct val="100000"/>
              <a:buFont typeface="+mj-lt"/>
              <a:buAutoNum type="alphaLcPeriod"/>
            </a:pPr>
            <a:r>
              <a:rPr lang="en-GB">
                <a:solidFill>
                  <a:prstClr val="black"/>
                </a:solidFill>
                <a:latin typeface="+mj-lt"/>
                <a:cs typeface="Calibri" panose="020F0502020204030204" pitchFamily="34" charset="0"/>
              </a:rPr>
              <a:t>Finalising licensing arrangements of vaccines and vaccine delivery mechanisms</a:t>
            </a:r>
          </a:p>
          <a:p>
            <a:pPr marL="457200" lvl="1" indent="0">
              <a:lnSpc>
                <a:spcPct val="120000"/>
              </a:lnSpc>
              <a:spcBef>
                <a:spcPts val="0"/>
              </a:spcBef>
              <a:buClr>
                <a:schemeClr val="tx1"/>
              </a:buClr>
              <a:buSzPct val="100000"/>
              <a:buNone/>
            </a:pPr>
            <a:endParaRPr lang="en-GB">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en-GB">
                <a:solidFill>
                  <a:prstClr val="black"/>
                </a:solidFill>
                <a:latin typeface="+mj-lt"/>
                <a:cs typeface="Calibri" panose="020F0502020204030204" pitchFamily="34" charset="0"/>
              </a:rPr>
              <a:t>Ensure correct vaccination delivery</a:t>
            </a:r>
          </a:p>
          <a:p>
            <a:pPr marL="914400" lvl="1" indent="-457200">
              <a:lnSpc>
                <a:spcPct val="120000"/>
              </a:lnSpc>
              <a:spcBef>
                <a:spcPts val="0"/>
              </a:spcBef>
              <a:buClr>
                <a:schemeClr val="tx1"/>
              </a:buClr>
              <a:buSzPct val="100000"/>
              <a:buFont typeface="+mj-lt"/>
              <a:buAutoNum type="arabicPeriod"/>
            </a:pPr>
            <a:r>
              <a:rPr lang="en-GB">
                <a:solidFill>
                  <a:prstClr val="black"/>
                </a:solidFill>
                <a:latin typeface="+mj-lt"/>
                <a:cs typeface="Calibri" panose="020F0502020204030204" pitchFamily="34" charset="0"/>
              </a:rPr>
              <a:t>Licenced handling, storage and delivery</a:t>
            </a:r>
          </a:p>
          <a:p>
            <a:pPr marL="914400" lvl="1" indent="-457200">
              <a:lnSpc>
                <a:spcPct val="120000"/>
              </a:lnSpc>
              <a:spcBef>
                <a:spcPts val="0"/>
              </a:spcBef>
              <a:buClr>
                <a:schemeClr val="tx1"/>
              </a:buClr>
              <a:buSzPct val="100000"/>
              <a:buFont typeface="+mj-lt"/>
              <a:buAutoNum type="arabicPeriod"/>
            </a:pPr>
            <a:r>
              <a:rPr lang="en-GB">
                <a:solidFill>
                  <a:prstClr val="black"/>
                </a:solidFill>
                <a:latin typeface="+mj-lt"/>
                <a:cs typeface="Calibri" panose="020F0502020204030204" pitchFamily="34" charset="0"/>
              </a:rPr>
              <a:t>Licenced vaccination centres</a:t>
            </a:r>
          </a:p>
          <a:p>
            <a:pPr marL="914400" lvl="1" indent="-457200">
              <a:lnSpc>
                <a:spcPct val="120000"/>
              </a:lnSpc>
              <a:spcBef>
                <a:spcPts val="0"/>
              </a:spcBef>
              <a:buClr>
                <a:schemeClr val="tx1"/>
              </a:buClr>
              <a:buSzPct val="100000"/>
              <a:buFont typeface="+mj-lt"/>
              <a:buAutoNum type="arabicPeriod"/>
            </a:pPr>
            <a:r>
              <a:rPr lang="en-GB">
                <a:solidFill>
                  <a:prstClr val="black"/>
                </a:solidFill>
                <a:latin typeface="+mj-lt"/>
                <a:cs typeface="Calibri" panose="020F0502020204030204" pitchFamily="34" charset="0"/>
              </a:rPr>
              <a:t>Licenced vaccination personnel</a:t>
            </a:r>
          </a:p>
          <a:p>
            <a:pPr marL="457200" lvl="1" indent="0">
              <a:lnSpc>
                <a:spcPct val="120000"/>
              </a:lnSpc>
              <a:spcBef>
                <a:spcPts val="0"/>
              </a:spcBef>
              <a:buClr>
                <a:schemeClr val="tx1"/>
              </a:buClr>
              <a:buSzPct val="100000"/>
              <a:buNone/>
            </a:pPr>
            <a:endParaRPr lang="en-GB">
              <a:solidFill>
                <a:prstClr val="black"/>
              </a:solidFill>
              <a:latin typeface="+mj-lt"/>
              <a:cs typeface="Calibri" panose="020F0502020204030204" pitchFamily="34" charset="0"/>
            </a:endParaRPr>
          </a:p>
          <a:p>
            <a:pPr marL="457200" indent="-457200">
              <a:lnSpc>
                <a:spcPct val="120000"/>
              </a:lnSpc>
              <a:spcBef>
                <a:spcPts val="0"/>
              </a:spcBef>
              <a:buClr>
                <a:schemeClr val="tx1"/>
              </a:buClr>
              <a:buSzPct val="100000"/>
              <a:buFont typeface="+mj-lt"/>
              <a:buAutoNum type="arabicPeriod"/>
            </a:pPr>
            <a:r>
              <a:rPr lang="en-GB">
                <a:solidFill>
                  <a:prstClr val="black"/>
                </a:solidFill>
                <a:latin typeface="+mj-lt"/>
                <a:cs typeface="Calibri" panose="020F0502020204030204" pitchFamily="34" charset="0"/>
              </a:rPr>
              <a:t>Identify any challenges for vaccination regulation and safety.</a:t>
            </a:r>
            <a:r>
              <a:rPr lang="en-GB" sz="3200">
                <a:solidFill>
                  <a:prstClr val="black"/>
                </a:solidFill>
                <a:latin typeface="+mj-lt"/>
                <a:cs typeface="Calibri" panose="020F0502020204030204" pitchFamily="34" charset="0"/>
              </a:rPr>
              <a:t> </a:t>
            </a:r>
          </a:p>
          <a:p>
            <a:pPr marL="914400" lvl="1" indent="-457200">
              <a:lnSpc>
                <a:spcPct val="120000"/>
              </a:lnSpc>
              <a:spcBef>
                <a:spcPts val="0"/>
              </a:spcBef>
              <a:buClr>
                <a:schemeClr val="tx1"/>
              </a:buClr>
              <a:buSzPct val="100000"/>
              <a:buFont typeface="+mj-lt"/>
              <a:buAutoNum type="alphaLcPeriod"/>
            </a:pPr>
            <a:r>
              <a:rPr lang="en-GB" sz="2500">
                <a:solidFill>
                  <a:prstClr val="black"/>
                </a:solidFill>
                <a:latin typeface="+mj-lt"/>
                <a:cs typeface="Calibri" panose="020F0502020204030204" pitchFamily="34" charset="0"/>
              </a:rPr>
              <a:t>Review safety monitoring, management of adverse events following immunization (AEFI) and injection safety </a:t>
            </a:r>
          </a:p>
          <a:p>
            <a:pPr marL="914400" lvl="1" indent="-457200">
              <a:lnSpc>
                <a:spcPct val="120000"/>
              </a:lnSpc>
              <a:spcBef>
                <a:spcPts val="0"/>
              </a:spcBef>
              <a:buClr>
                <a:schemeClr val="tx1"/>
              </a:buClr>
              <a:buSzPct val="100000"/>
              <a:buFont typeface="+mj-lt"/>
              <a:buAutoNum type="alphaLcPeriod"/>
            </a:pPr>
            <a:r>
              <a:rPr lang="en-GB" sz="2500">
                <a:solidFill>
                  <a:prstClr val="black"/>
                </a:solidFill>
                <a:latin typeface="+mj-lt"/>
                <a:cs typeface="Calibri" panose="020F0502020204030204" pitchFamily="34" charset="0"/>
              </a:rPr>
              <a:t>Tracing and managing of lot releases </a:t>
            </a:r>
          </a:p>
          <a:p>
            <a:pPr marL="914400" lvl="1" indent="-457200">
              <a:lnSpc>
                <a:spcPct val="120000"/>
              </a:lnSpc>
              <a:spcBef>
                <a:spcPts val="0"/>
              </a:spcBef>
              <a:buClr>
                <a:schemeClr val="tx1"/>
              </a:buClr>
              <a:buSzPct val="100000"/>
              <a:buFont typeface="+mj-lt"/>
              <a:buAutoNum type="alphaLcPeriod"/>
            </a:pPr>
            <a:r>
              <a:rPr lang="en-GB">
                <a:solidFill>
                  <a:prstClr val="black"/>
                </a:solidFill>
                <a:latin typeface="+mj-lt"/>
                <a:cs typeface="Calibri" panose="020F0502020204030204" pitchFamily="34" charset="0"/>
              </a:rPr>
              <a:t>Monitoring and reporting  </a:t>
            </a:r>
          </a:p>
          <a:p>
            <a:pPr marL="914400" lvl="1" indent="-457200">
              <a:lnSpc>
                <a:spcPct val="120000"/>
              </a:lnSpc>
              <a:spcBef>
                <a:spcPts val="0"/>
              </a:spcBef>
              <a:buClr>
                <a:schemeClr val="tx1"/>
              </a:buClr>
              <a:buSzPct val="100000"/>
              <a:buFont typeface="+mj-lt"/>
              <a:buAutoNum type="alphaLcPeriod"/>
            </a:pPr>
            <a:endParaRPr lang="en-GB">
              <a:solidFill>
                <a:prstClr val="black"/>
              </a:solidFill>
              <a:latin typeface="+mj-lt"/>
              <a:cs typeface="Calibri" panose="020F0502020204030204" pitchFamily="34" charset="0"/>
            </a:endParaRPr>
          </a:p>
          <a:p>
            <a:pPr marL="971550" lvl="1" indent="-514350">
              <a:lnSpc>
                <a:spcPct val="120000"/>
              </a:lnSpc>
              <a:spcBef>
                <a:spcPts val="0"/>
              </a:spcBef>
              <a:buClr>
                <a:schemeClr val="tx1"/>
              </a:buClr>
              <a:buSzPct val="100000"/>
              <a:buFont typeface="+mj-lt"/>
              <a:buAutoNum type="alphaLcPeriod"/>
            </a:pPr>
            <a:endParaRPr lang="en-GB" sz="280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endParaRPr lang="en-GB" sz="320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18 December 2020</a:t>
            </a:fld>
            <a:endParaRPr lang="en-US"/>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latin typeface="Arial"/>
                <a:cs typeface="Arial"/>
              </a:rPr>
              <a:t>Exercise management team</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r>
              <a:rPr lang="en-US" sz="2600" b="1">
                <a:solidFill>
                  <a:schemeClr val="accent3"/>
                </a:solidFill>
                <a:latin typeface="+mj-lt"/>
                <a:cs typeface="Calibri" panose="020F0502020204030204" pitchFamily="34" charset="0"/>
              </a:rPr>
              <a:t>Roles</a:t>
            </a:r>
          </a:p>
          <a:p>
            <a:pPr marL="0" lvl="0" indent="0">
              <a:lnSpc>
                <a:spcPct val="100000"/>
              </a:lnSpc>
              <a:spcBef>
                <a:spcPts val="700"/>
              </a:spcBef>
              <a:buClr>
                <a:schemeClr val="tx1"/>
              </a:buClr>
              <a:buSzPct val="100000"/>
              <a:buNone/>
            </a:pPr>
            <a:endParaRPr lang="en-US" sz="2600" b="1">
              <a:solidFill>
                <a:schemeClr val="accent3"/>
              </a:solidFill>
              <a:latin typeface="+mj-lt"/>
              <a:cs typeface="Calibri" panose="020F0502020204030204" pitchFamily="34" charset="0"/>
            </a:endParaRPr>
          </a:p>
          <a:p>
            <a:pPr marL="0" lvl="0" indent="0">
              <a:lnSpc>
                <a:spcPct val="150000"/>
              </a:lnSpc>
              <a:spcBef>
                <a:spcPts val="700"/>
              </a:spcBef>
              <a:buClr>
                <a:schemeClr val="tx1"/>
              </a:buClr>
              <a:buSzPct val="100000"/>
              <a:buNone/>
            </a:pPr>
            <a:r>
              <a:rPr lang="en-US" sz="2600">
                <a:latin typeface="+mj-lt"/>
                <a:cs typeface="Calibri" panose="020F0502020204030204" pitchFamily="34" charset="0"/>
              </a:rPr>
              <a:t>Facilitation: (insert name/s)</a:t>
            </a:r>
          </a:p>
          <a:p>
            <a:pPr marL="0" lvl="0" indent="0">
              <a:lnSpc>
                <a:spcPct val="150000"/>
              </a:lnSpc>
              <a:spcBef>
                <a:spcPts val="700"/>
              </a:spcBef>
              <a:buClr>
                <a:schemeClr val="tx1"/>
              </a:buClr>
              <a:buSzPct val="100000"/>
              <a:buNone/>
            </a:pPr>
            <a:r>
              <a:rPr lang="en-US" sz="2600">
                <a:latin typeface="+mj-lt"/>
                <a:cs typeface="Calibri" panose="020F0502020204030204" pitchFamily="34" charset="0"/>
              </a:rPr>
              <a:t>Evaluator/Rapporteur: (insert name/s) </a:t>
            </a:r>
          </a:p>
          <a:p>
            <a:pPr marL="0" lvl="0" indent="0">
              <a:lnSpc>
                <a:spcPct val="150000"/>
              </a:lnSpc>
              <a:spcBef>
                <a:spcPts val="700"/>
              </a:spcBef>
              <a:buClr>
                <a:schemeClr val="tx1"/>
              </a:buClr>
              <a:buSzPct val="100000"/>
              <a:buNone/>
            </a:pPr>
            <a:r>
              <a:rPr lang="en-US" sz="2600">
                <a:latin typeface="+mj-lt"/>
                <a:cs typeface="Calibri" panose="020F0502020204030204" pitchFamily="34" charset="0"/>
              </a:rPr>
              <a:t>Observers: (if applicable)</a:t>
            </a: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18 December 2020</a:t>
            </a:fld>
            <a:endParaRPr lang="en-U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Rules of the TTX</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2927245"/>
          </a:xfrm>
        </p:spPr>
        <p:txBody>
          <a:bodyPr>
            <a:noAutofit/>
          </a:bodyPr>
          <a:lstStyle/>
          <a:p>
            <a:pPr marL="447675" indent="-355600">
              <a:lnSpc>
                <a:spcPct val="100000"/>
              </a:lnSpc>
              <a:spcBef>
                <a:spcPts val="700"/>
              </a:spcBef>
              <a:buClr>
                <a:schemeClr val="accent1"/>
              </a:buClr>
              <a:buSzPct val="150000"/>
              <a:tabLst>
                <a:tab pos="447675" algn="l"/>
              </a:tabLst>
            </a:pPr>
            <a:r>
              <a:rPr lang="en-US">
                <a:latin typeface="+mj-lt"/>
                <a:cs typeface="Calibri" panose="020F0502020204030204" pitchFamily="34" charset="0"/>
              </a:rPr>
              <a:t>Not an individual test</a:t>
            </a:r>
          </a:p>
          <a:p>
            <a:pPr marL="447675" indent="-355600">
              <a:lnSpc>
                <a:spcPct val="100000"/>
              </a:lnSpc>
              <a:spcBef>
                <a:spcPts val="700"/>
              </a:spcBef>
              <a:buClr>
                <a:schemeClr val="accent1"/>
              </a:buClr>
              <a:buSzPct val="150000"/>
              <a:tabLst>
                <a:tab pos="447675" algn="l"/>
              </a:tabLst>
            </a:pPr>
            <a:endParaRPr lang="en-US" sz="70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r>
              <a:rPr lang="en-US">
                <a:latin typeface="+mj-lt"/>
                <a:cs typeface="Calibri" panose="020F0502020204030204" pitchFamily="34" charset="0"/>
              </a:rPr>
              <a:t>Respect the views of others</a:t>
            </a:r>
          </a:p>
          <a:p>
            <a:pPr marL="447675" indent="-355600">
              <a:lnSpc>
                <a:spcPct val="100000"/>
              </a:lnSpc>
              <a:spcBef>
                <a:spcPts val="700"/>
              </a:spcBef>
              <a:buClr>
                <a:schemeClr val="accent1"/>
              </a:buClr>
              <a:buSzPct val="150000"/>
              <a:tabLst>
                <a:tab pos="447675" algn="l"/>
              </a:tabLst>
            </a:pPr>
            <a:endParaRPr lang="en-US" sz="700">
              <a:latin typeface="+mj-lt"/>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en-US">
                <a:solidFill>
                  <a:prstClr val="black"/>
                </a:solidFill>
                <a:latin typeface="Arial" panose="020B0604020202020204"/>
                <a:cs typeface="Calibri" panose="020F0502020204030204" pitchFamily="34" charset="0"/>
              </a:rPr>
              <a:t>Respond as you would in real life and allow others to do likewise</a:t>
            </a:r>
          </a:p>
          <a:p>
            <a:pPr marL="447675" lvl="0" indent="-355600">
              <a:lnSpc>
                <a:spcPct val="100000"/>
              </a:lnSpc>
              <a:spcBef>
                <a:spcPts val="700"/>
              </a:spcBef>
              <a:buClr>
                <a:srgbClr val="A24B19"/>
              </a:buClr>
              <a:buSzPct val="150000"/>
              <a:tabLst>
                <a:tab pos="895350" algn="l"/>
              </a:tabLst>
            </a:pPr>
            <a:endParaRPr lang="en-US" sz="700">
              <a:solidFill>
                <a:prstClr val="black"/>
              </a:solidFill>
              <a:latin typeface="Arial" panose="020B0604020202020204"/>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en-US">
                <a:solidFill>
                  <a:prstClr val="black"/>
                </a:solidFill>
                <a:latin typeface="Arial" panose="020B0604020202020204"/>
                <a:cs typeface="Calibri" panose="020F0502020204030204" pitchFamily="34" charset="0"/>
              </a:rPr>
              <a:t>This is a safe and closed exercise, meaning everything that is discussed stays within this room</a:t>
            </a:r>
            <a:endParaRPr lang="en-US">
              <a:latin typeface="+mj-lt"/>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703030"/>
          </a:xfrm>
          <a:prstGeom prst="rect">
            <a:avLst/>
          </a:prstGeom>
        </p:spPr>
        <p:txBody>
          <a:bodyPr wrap="square" lIns="91440" tIns="45720" rIns="91440" bIns="45720" anchor="t">
            <a:spAutoFit/>
          </a:bodyPr>
          <a:lstStyle/>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en-US" sz="2800" b="0" i="0" u="none" strike="noStrike" kern="1200" cap="none" spc="0" normalizeH="0" baseline="0" noProof="0">
                <a:ln>
                  <a:noFill/>
                </a:ln>
                <a:solidFill>
                  <a:prstClr val="black"/>
                </a:solidFill>
                <a:effectLst/>
                <a:uLnTx/>
                <a:uFillTx/>
                <a:latin typeface="Arial" panose="020B0604020202020204"/>
                <a:ea typeface="+mn-ea"/>
                <a:cs typeface="Calibri"/>
              </a:rPr>
              <a:t>Use existing resources (such as plans, guidelines and regulations) to inform your responses</a:t>
            </a: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700" b="0" i="0" u="none" strike="noStrike" kern="1200" cap="none" spc="0" normalizeH="0" baseline="0" noProof="0">
              <a:ln>
                <a:noFill/>
              </a:ln>
              <a:solidFill>
                <a:prstClr val="black"/>
              </a:solidFill>
              <a:effectLst/>
              <a:uLnTx/>
              <a:uFillTx/>
              <a:latin typeface="Arial" panose="020B0604020202020204"/>
              <a:ea typeface="+mn-ea"/>
              <a:cs typeface="Calibri"/>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en-US" sz="2800" b="0" i="0" u="none" strike="noStrike" kern="1200" cap="none" spc="0" normalizeH="0" baseline="0" noProof="0">
                <a:ln>
                  <a:noFill/>
                </a:ln>
                <a:solidFill>
                  <a:prstClr val="black"/>
                </a:solidFill>
                <a:effectLst/>
                <a:uLnTx/>
                <a:uFillTx/>
                <a:latin typeface="Arial" panose="020B0604020202020204"/>
                <a:ea typeface="+mn-ea"/>
                <a:cs typeface="Calibri"/>
              </a:rPr>
              <a:t>Focus on solutions</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a:lnSpc>
                <a:spcPct val="90000"/>
              </a:lnSpc>
              <a:spcBef>
                <a:spcPct val="0"/>
              </a:spcBef>
              <a:spcAft>
                <a:spcPct val="35000"/>
              </a:spcAft>
              <a:buNone/>
            </a:pPr>
            <a:r>
              <a:rPr lang="en-US" sz="2000" b="1" kern="1200"/>
              <a:t>Hot-Wash</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en-US"/>
              <a:t>Table-Top Exercise: How to Play</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a:solidFill>
                <a:schemeClr val="bg1"/>
              </a:solidFill>
            </a:endParaRPr>
          </a:p>
          <a:p>
            <a:pPr lvl="0" algn="ctr">
              <a:buClr>
                <a:srgbClr val="FFFFFF"/>
              </a:buClr>
              <a:buSzPts val="2400"/>
            </a:pPr>
            <a:r>
              <a:rPr lang="en-US" sz="2400">
                <a:solidFill>
                  <a:srgbClr val="FFFFFF"/>
                </a:solidFill>
                <a:ea typeface="Arial"/>
                <a:cs typeface="Arial"/>
                <a:sym typeface="Arial"/>
              </a:rPr>
              <a:t>This is a closed exercise, designed just for you.</a:t>
            </a:r>
          </a:p>
          <a:p>
            <a:pPr lvl="0" algn="ctr">
              <a:buClr>
                <a:srgbClr val="FFFFFF"/>
              </a:buClr>
              <a:buSzPts val="2400"/>
            </a:pPr>
            <a:endParaRPr lang="en-US" sz="2400">
              <a:solidFill>
                <a:srgbClr val="FFFFFF"/>
              </a:solidFill>
            </a:endParaRPr>
          </a:p>
          <a:p>
            <a:pPr lvl="0" algn="ctr">
              <a:buClr>
                <a:srgbClr val="FFFFFF"/>
              </a:buClr>
              <a:buSzPts val="2400"/>
            </a:pPr>
            <a:r>
              <a:rPr lang="en-US" sz="2400">
                <a:solidFill>
                  <a:srgbClr val="FFFFFF"/>
                </a:solidFill>
                <a:ea typeface="Arial"/>
                <a:cs typeface="Arial"/>
                <a:sym typeface="Arial"/>
              </a:rPr>
              <a:t>You may decide to omit a slide or add one</a:t>
            </a:r>
            <a:endParaRPr lang="en-US" sz="1400">
              <a:solidFill>
                <a:srgbClr val="000000"/>
              </a:solidFill>
              <a:ea typeface="Arial"/>
              <a:cs typeface="Arial"/>
              <a:sym typeface="Arial"/>
            </a:endParaRPr>
          </a:p>
          <a:p>
            <a:pPr lvl="0" algn="ctr">
              <a:buClr>
                <a:srgbClr val="000000"/>
              </a:buClr>
              <a:buSzPts val="2400"/>
            </a:pPr>
            <a:endParaRPr lang="en-US" sz="2400">
              <a:solidFill>
                <a:srgbClr val="FFFFFF"/>
              </a:solidFill>
              <a:ea typeface="Arial"/>
              <a:cs typeface="Arial"/>
              <a:sym typeface="Arial"/>
            </a:endParaRPr>
          </a:p>
          <a:p>
            <a:pPr algn="ctr">
              <a:buClr>
                <a:srgbClr val="FFFFFF"/>
              </a:buClr>
              <a:buSzPts val="2400"/>
            </a:pPr>
            <a:r>
              <a:rPr lang="en-US" sz="2400">
                <a:solidFill>
                  <a:srgbClr val="FFFFFF"/>
                </a:solidFill>
                <a:ea typeface="Arial"/>
                <a:cs typeface="Arial"/>
                <a:sym typeface="Arial"/>
              </a:rPr>
              <a:t>This will help guide you through a series of discussions focused on different </a:t>
            </a:r>
            <a:r>
              <a:rPr lang="en-US" sz="2400">
                <a:solidFill>
                  <a:schemeClr val="bg1"/>
                </a:solidFill>
              </a:rPr>
              <a:t>COVID-19</a:t>
            </a:r>
            <a:endParaRPr lang="en-US" sz="2400">
              <a:solidFill>
                <a:schemeClr val="bg1"/>
              </a:solidFill>
              <a:sym typeface="Arial"/>
            </a:endParaRPr>
          </a:p>
          <a:p>
            <a:pPr lvl="0" algn="ctr">
              <a:buClr>
                <a:srgbClr val="FFFFFF"/>
              </a:buClr>
              <a:buSzPts val="2400"/>
            </a:pPr>
            <a:r>
              <a:rPr lang="en-US" sz="2400">
                <a:solidFill>
                  <a:srgbClr val="FFFFFF"/>
                </a:solidFill>
                <a:ea typeface="Arial"/>
                <a:cs typeface="Arial"/>
                <a:sym typeface="Arial"/>
              </a:rPr>
              <a:t>vaccine scenarios </a:t>
            </a:r>
            <a:endParaRPr lang="en-US" sz="1400">
              <a:solidFill>
                <a:srgbClr val="000000"/>
              </a:solidFill>
              <a:ea typeface="Arial"/>
              <a:cs typeface="Arial"/>
              <a:sym typeface="Arial"/>
            </a:endParaRPr>
          </a:p>
          <a:p>
            <a:pPr lvl="0" algn="ctr">
              <a:buClr>
                <a:srgbClr val="FFFFFF"/>
              </a:buClr>
              <a:buSzPts val="3600"/>
            </a:pPr>
            <a:endParaRPr lang="en-US" sz="3600" b="1">
              <a:solidFill>
                <a:srgbClr val="FFFFFF"/>
              </a:solidFill>
              <a:ea typeface="Arial"/>
              <a:cs typeface="Arial"/>
              <a:sym typeface="Arial"/>
            </a:endParaRPr>
          </a:p>
          <a:p>
            <a:pPr lvl="0" algn="ctr">
              <a:buClr>
                <a:srgbClr val="FFFFFF"/>
              </a:buClr>
              <a:buSzPts val="3600"/>
            </a:pPr>
            <a:r>
              <a:rPr lang="en-US" sz="3600" b="1">
                <a:solidFill>
                  <a:srgbClr val="FFFFFF"/>
                </a:solidFill>
                <a:ea typeface="Arial"/>
                <a:cs typeface="Arial"/>
                <a:sym typeface="Arial"/>
              </a:rPr>
              <a:t>We are all</a:t>
            </a:r>
            <a:endParaRPr lang="en-US" sz="1400">
              <a:solidFill>
                <a:srgbClr val="000000"/>
              </a:solidFill>
              <a:ea typeface="Arial"/>
              <a:cs typeface="Arial"/>
              <a:sym typeface="Arial"/>
            </a:endParaRPr>
          </a:p>
          <a:p>
            <a:pPr lvl="0" algn="ctr">
              <a:buClr>
                <a:srgbClr val="FFFFFF"/>
              </a:buClr>
              <a:buSzPts val="3600"/>
            </a:pPr>
            <a:r>
              <a:rPr lang="en-US" sz="3600" b="1">
                <a:solidFill>
                  <a:srgbClr val="FFFFFF"/>
                </a:solidFill>
                <a:ea typeface="Arial"/>
                <a:cs typeface="Arial"/>
                <a:sym typeface="Arial"/>
              </a:rPr>
              <a:t>here to learn</a:t>
            </a:r>
            <a:endParaRPr lang="en-US" sz="2400"/>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en-US" sz="2000" b="1" kern="1200"/>
              <a:t>Facilitated Debriefing</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en-US" sz="2000" b="1" kern="1200"/>
              <a:t>Action Planning</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update 4</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update 3</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update 2</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1</a:t>
              </a:r>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en-US"/>
              <a:t>Questions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5" y="2084832"/>
            <a:ext cx="2861682" cy="2554545"/>
          </a:xfrm>
          <a:prstGeom prst="rect">
            <a:avLst/>
          </a:prstGeom>
          <a:noFill/>
        </p:spPr>
        <p:txBody>
          <a:bodyPr wrap="none" rtlCol="0">
            <a:spAutoFit/>
          </a:bodyPr>
          <a:lstStyle/>
          <a:p>
            <a:pPr algn="r">
              <a:buClr>
                <a:srgbClr val="DD8047"/>
              </a:buClr>
              <a:buSzPct val="60000"/>
            </a:pPr>
            <a:r>
              <a:rPr lang="en-US" sz="4000" b="1">
                <a:solidFill>
                  <a:srgbClr val="0070C0"/>
                </a:solidFill>
                <a:latin typeface="+mj-lt"/>
                <a:cs typeface="Calibri" panose="020F0502020204030204" pitchFamily="34" charset="0"/>
              </a:rPr>
              <a:t>ANY</a:t>
            </a:r>
          </a:p>
          <a:p>
            <a:pPr algn="r">
              <a:buClr>
                <a:srgbClr val="DD8047"/>
              </a:buClr>
              <a:buSzPct val="60000"/>
            </a:pPr>
            <a:r>
              <a:rPr lang="en-US" sz="4000" b="1">
                <a:solidFill>
                  <a:srgbClr val="0070C0"/>
                </a:solidFill>
                <a:latin typeface="+mj-lt"/>
                <a:cs typeface="Calibri" panose="020F0502020204030204" pitchFamily="34" charset="0"/>
              </a:rPr>
              <a:t>QUESTION</a:t>
            </a:r>
          </a:p>
          <a:p>
            <a:pPr algn="r">
              <a:buClr>
                <a:srgbClr val="DD8047"/>
              </a:buClr>
              <a:buSzPct val="60000"/>
            </a:pPr>
            <a:r>
              <a:rPr lang="en-US" sz="4000" b="1">
                <a:solidFill>
                  <a:srgbClr val="0070C0"/>
                </a:solidFill>
                <a:latin typeface="+mj-lt"/>
                <a:cs typeface="Calibri" panose="020F0502020204030204" pitchFamily="34" charset="0"/>
              </a:rPr>
              <a:t>BEFORE</a:t>
            </a:r>
          </a:p>
          <a:p>
            <a:pPr algn="r">
              <a:buClr>
                <a:srgbClr val="DD8047"/>
              </a:buClr>
              <a:buSzPct val="60000"/>
            </a:pPr>
            <a:r>
              <a:rPr lang="en-US" sz="4000" b="1">
                <a:solidFill>
                  <a:srgbClr val="0070C0"/>
                </a:solidFill>
                <a:latin typeface="+mj-lt"/>
                <a:cs typeface="Calibri" panose="020F0502020204030204" pitchFamily="34" charset="0"/>
              </a:rPr>
              <a:t>WE START</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101372"/>
            <a:ext cx="6096000" cy="2766023"/>
          </a:xfrm>
        </p:spPr>
        <p:txBody>
          <a:bodyPr>
            <a:noAutofit/>
          </a:bodyPr>
          <a:lstStyle/>
          <a:p>
            <a:pPr algn="l"/>
            <a:r>
              <a:rPr lang="en-US" sz="4400" b="1">
                <a:solidFill>
                  <a:schemeClr val="bg1"/>
                </a:solidFill>
                <a:latin typeface="Arial" panose="020B0604020202020204" pitchFamily="34" charset="0"/>
                <a:cs typeface="Arial" panose="020B0604020202020204" pitchFamily="34" charset="0"/>
              </a:rPr>
              <a:t>NOVEL</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CORONAVIRUS</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DISEASE </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(COVID-19) </a:t>
            </a:r>
            <a:br>
              <a:rPr lang="en-US" sz="4400" b="1">
                <a:solidFill>
                  <a:schemeClr val="bg1"/>
                </a:solidFill>
                <a:latin typeface="Arial" panose="020B0604020202020204" pitchFamily="34" charset="0"/>
                <a:cs typeface="Arial" panose="020B0604020202020204" pitchFamily="34" charset="0"/>
              </a:rPr>
            </a:br>
            <a:endParaRPr lang="en-US" sz="20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a:solidFill>
                  <a:srgbClr val="0092CB"/>
                </a:solidFill>
              </a:rPr>
              <a:t>COUNTRY NAME</a:t>
            </a:r>
            <a:endParaRPr lang="en-US" sz="3600">
              <a:solidFill>
                <a:srgbClr val="0092CB"/>
              </a:solidFill>
            </a:endParaRPr>
          </a:p>
          <a:p>
            <a:r>
              <a:rPr lang="en-US" sz="2000" b="1">
                <a:solidFill>
                  <a:srgbClr val="0092CB"/>
                </a:solidFill>
              </a:rPr>
              <a:t>Date and location</a:t>
            </a:r>
            <a:endParaRPr lang="en-US" sz="2000">
              <a:solidFill>
                <a:srgbClr val="0092CB"/>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200329"/>
          </a:xfrm>
          <a:prstGeom prst="rect">
            <a:avLst/>
          </a:prstGeom>
        </p:spPr>
        <p:txBody>
          <a:bodyPr>
            <a:spAutoFit/>
          </a:bodyPr>
          <a:lstStyle/>
          <a:p>
            <a:pPr lvl="0" algn="r"/>
            <a:r>
              <a:rPr lang="en-US" sz="2400" b="1">
                <a:solidFill>
                  <a:srgbClr val="D86422"/>
                </a:solidFill>
                <a:latin typeface="Arial" panose="020B0604020202020204" pitchFamily="34" charset="0"/>
                <a:cs typeface="Arial" panose="020B0604020202020204" pitchFamily="34" charset="0"/>
              </a:rPr>
              <a:t>NATIONAL DEPLOYMENT </a:t>
            </a:r>
          </a:p>
          <a:p>
            <a:pPr lvl="0" algn="r"/>
            <a:r>
              <a:rPr lang="en-US" sz="2400" b="1">
                <a:solidFill>
                  <a:srgbClr val="D86422"/>
                </a:solidFill>
                <a:latin typeface="Arial" panose="020B0604020202020204" pitchFamily="34" charset="0"/>
                <a:cs typeface="Arial" panose="020B0604020202020204" pitchFamily="34" charset="0"/>
              </a:rPr>
              <a:t>VACCINATION PLAN (NDVP)</a:t>
            </a:r>
            <a:br>
              <a:rPr lang="en-US" sz="2400" b="1">
                <a:solidFill>
                  <a:srgbClr val="D86422"/>
                </a:solidFill>
                <a:latin typeface="Arial" panose="020B0604020202020204" pitchFamily="34" charset="0"/>
                <a:cs typeface="Arial" panose="020B0604020202020204" pitchFamily="34" charset="0"/>
              </a:rPr>
            </a:br>
            <a:r>
              <a:rPr lang="en-US" sz="2400" b="1">
                <a:solidFill>
                  <a:srgbClr val="D86422"/>
                </a:solidFill>
                <a:latin typeface="Arial" panose="020B0604020202020204" pitchFamily="34" charset="0"/>
                <a:cs typeface="Arial" panose="020B0604020202020204" pitchFamily="34" charset="0"/>
              </a:rPr>
              <a:t>SIMULATION EXERCISE</a:t>
            </a:r>
            <a:endParaRPr lang="en-US" sz="2400">
              <a:solidFill>
                <a:srgbClr val="D86422"/>
              </a:solidFill>
            </a:endParaRPr>
          </a:p>
        </p:txBody>
      </p:sp>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p:txBody>
          <a:bodyPr>
            <a:normAutofit fontScale="90000"/>
          </a:bodyPr>
          <a:lstStyle/>
          <a:p>
            <a:r>
              <a:rPr lang="en-US"/>
              <a:t>Summary of the Current Situation</a:t>
            </a:r>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p:txBody>
          <a:bodyPr>
            <a:normAutofit fontScale="47500" lnSpcReduction="20000"/>
          </a:bodyPr>
          <a:lstStyle/>
          <a:p>
            <a:pPr marL="0" indent="0" algn="just" fontAlgn="base">
              <a:lnSpc>
                <a:spcPct val="120000"/>
              </a:lnSpc>
              <a:buNone/>
            </a:pPr>
            <a:r>
              <a:rPr lang="en-GB" sz="3600" b="1" dirty="0"/>
              <a:t>Summary:</a:t>
            </a:r>
            <a:r>
              <a:rPr lang="en-GB" sz="3600" dirty="0"/>
              <a:t> On 30 January 2020, WHO declared the COVID-19 outbreak a PHEIC. On 11 March, WHO made the assessment that COVID-19 could be characterized as a pandemic. Globally, partners are working together to support the development of therapeutics and multiple vaccines. </a:t>
            </a:r>
          </a:p>
          <a:p>
            <a:pPr marL="0" indent="0" algn="just" fontAlgn="base">
              <a:lnSpc>
                <a:spcPct val="120000"/>
              </a:lnSpc>
              <a:buNone/>
            </a:pPr>
            <a:r>
              <a:rPr lang="en-GB" sz="3600" dirty="0"/>
              <a:t>There are several SARS-CoV-2 vaccine trial trackers with candidate-specific links to clinical trials registries, which facilitate finding details on trials and following their status, including the start and end dates for recruitment.   As of September 2020, nine CEPI-supported candidate vaccines are part of the COVAX initiative, with a further nine candidates under evaluation, and procurement conversations ongoing with additional manufacturers. </a:t>
            </a:r>
          </a:p>
          <a:p>
            <a:pPr marL="0" indent="0" algn="just" fontAlgn="base">
              <a:lnSpc>
                <a:spcPct val="120000"/>
              </a:lnSpc>
              <a:buNone/>
            </a:pPr>
            <a:r>
              <a:rPr lang="en-GB" sz="3600" dirty="0"/>
              <a:t>As countries prepare to implement their respective COVID-19 vaccination programmes, the Strategic Advisory Group of Experts (SAGE) on Immunization of the World Health Organization (WHO) is providing guidance for overall programme strategy as well as vaccine-specific recommendations.   The World Health Organization (WHO) has made available guidelines and requirements that are relevant to the evaluation of vaccines: good clinical practice for trials on pharmaceutical products, good manufacturing practice for pharmaceutical preparations, good manufacturing practice for biological products, regulation and licensing of biological products in countries with newly developing regulatory authorities and guidelines for national authorities on quality assurance for biological products.  </a:t>
            </a:r>
          </a:p>
          <a:p>
            <a:pPr>
              <a:lnSpc>
                <a:spcPct val="120000"/>
              </a:lnSpc>
            </a:pPr>
            <a:endParaRPr lang="en-US"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p:txBody>
          <a:bodyPr/>
          <a:lstStyle/>
          <a:p>
            <a:fld id="{7EA682B2-33C9-4D4F-9A18-C7D5F7FE2751}" type="datetime3">
              <a:rPr lang="en-US" smtClean="0"/>
              <a:t>18 December 2020</a:t>
            </a:fld>
            <a:endParaRPr lang="en-US"/>
          </a:p>
        </p:txBody>
      </p:sp>
    </p:spTree>
    <p:extLst>
      <p:ext uri="{BB962C8B-B14F-4D97-AF65-F5344CB8AC3E}">
        <p14:creationId xmlns:p14="http://schemas.microsoft.com/office/powerpoint/2010/main" val="3221275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7966422" cy="5715000"/>
          </a:xfrm>
          <a:solidFill>
            <a:schemeClr val="tx2">
              <a:lumMod val="20000"/>
              <a:lumOff val="80000"/>
            </a:schemeClr>
          </a:solidFill>
        </p:spPr>
        <p:txBody>
          <a:bodyPr anchor="ctr">
            <a:normAutofit lnSpcReduction="10000"/>
          </a:bodyPr>
          <a:lstStyle/>
          <a:p>
            <a:pPr fontAlgn="base">
              <a:lnSpc>
                <a:spcPct val="120000"/>
              </a:lnSpc>
            </a:pPr>
            <a:r>
              <a:rPr lang="en-GB" sz="1600" dirty="0"/>
              <a:t>Your country is being allocated doses of a new SARS-COV-2 vaccine sufficient for 3% of the population as part of the WHO Fair allocation mechanism for vaccines through the COVAX Facility.   </a:t>
            </a:r>
          </a:p>
          <a:p>
            <a:pPr fontAlgn="base">
              <a:lnSpc>
                <a:spcPct val="120000"/>
              </a:lnSpc>
            </a:pPr>
            <a:r>
              <a:rPr lang="en-GB" sz="1600" i="1" dirty="0"/>
              <a:t>At present you do not know which vaccine has been allocated under the COVAX Facility. </a:t>
            </a:r>
          </a:p>
          <a:p>
            <a:pPr fontAlgn="base">
              <a:lnSpc>
                <a:spcPct val="120000"/>
              </a:lnSpc>
            </a:pPr>
            <a:r>
              <a:rPr lang="en-GB" sz="1600" dirty="0"/>
              <a:t>COVID-19 vaccine allocation is planned in several phases. </a:t>
            </a:r>
          </a:p>
          <a:p>
            <a:pPr marL="0" lvl="0" indent="0">
              <a:buNone/>
            </a:pPr>
            <a:r>
              <a:rPr lang="en-US" sz="1600" b="1" dirty="0"/>
              <a:t>Phase 1a</a:t>
            </a:r>
            <a:r>
              <a:rPr lang="en-US" sz="1600" dirty="0"/>
              <a:t>: Allocated proportionally to all participating countries for up to 3% of the national population.</a:t>
            </a:r>
          </a:p>
          <a:p>
            <a:pPr marL="0" lvl="0" indent="0">
              <a:buNone/>
            </a:pPr>
            <a:r>
              <a:rPr lang="en-US" sz="1600" b="1" dirty="0"/>
              <a:t>Phase 1b: </a:t>
            </a:r>
            <a:r>
              <a:rPr lang="en-US" sz="1600" dirty="0"/>
              <a:t>Countries will receive additional doses to cover a total of 20% of their population (in tranches).</a:t>
            </a:r>
          </a:p>
          <a:p>
            <a:pPr marL="0" lvl="0" indent="0">
              <a:buNone/>
            </a:pPr>
            <a:r>
              <a:rPr lang="en-US" sz="1600" b="1" dirty="0"/>
              <a:t>Phase 2</a:t>
            </a:r>
            <a:r>
              <a:rPr lang="en-US" sz="1600" dirty="0"/>
              <a:t>: Countries will receive doses to vaccinate beyond the initial 20% of their population.</a:t>
            </a:r>
          </a:p>
          <a:p>
            <a:pPr fontAlgn="base">
              <a:lnSpc>
                <a:spcPct val="120000"/>
              </a:lnSpc>
              <a:spcBef>
                <a:spcPts val="0"/>
              </a:spcBef>
            </a:pPr>
            <a:endParaRPr lang="en-GB" sz="1600" dirty="0"/>
          </a:p>
          <a:p>
            <a:pPr fontAlgn="base">
              <a:lnSpc>
                <a:spcPct val="120000"/>
              </a:lnSpc>
              <a:spcBef>
                <a:spcPts val="0"/>
              </a:spcBef>
            </a:pPr>
            <a:r>
              <a:rPr lang="en-GB" sz="1600" dirty="0"/>
              <a:t>The vaccines are in the final stages of clinical trials (Phase III), they have not been authorized nor approved for use by any government regulatory body for mass campaigns. They have not been included yet in  WHO Emergency Use List  and are still awaiting approval </a:t>
            </a:r>
            <a:r>
              <a:rPr lang="en-GB" sz="1600" i="1" dirty="0"/>
              <a:t>via:</a:t>
            </a:r>
          </a:p>
          <a:p>
            <a:pPr marL="857250" lvl="1" indent="-400050" fontAlgn="base">
              <a:lnSpc>
                <a:spcPct val="120000"/>
              </a:lnSpc>
              <a:spcBef>
                <a:spcPts val="0"/>
              </a:spcBef>
              <a:buFont typeface="+mj-lt"/>
              <a:buAutoNum type="romanUcPeriod"/>
            </a:pPr>
            <a:r>
              <a:rPr lang="en-GB" sz="1050" dirty="0"/>
              <a:t>emergency procedures in US ( USFDA emergency use authorization)</a:t>
            </a:r>
          </a:p>
          <a:p>
            <a:pPr marL="857250" lvl="1" indent="-400050" fontAlgn="base">
              <a:lnSpc>
                <a:spcPct val="120000"/>
              </a:lnSpc>
              <a:spcBef>
                <a:spcPts val="0"/>
              </a:spcBef>
              <a:buFont typeface="+mj-lt"/>
              <a:buAutoNum type="romanUcPeriod"/>
            </a:pPr>
            <a:r>
              <a:rPr lang="en-GB" sz="1050" dirty="0"/>
              <a:t>emergency procedures in EU (EMA conditional marketing authorisation)</a:t>
            </a:r>
          </a:p>
          <a:p>
            <a:pPr marL="857250" lvl="1" indent="-400050" fontAlgn="base">
              <a:lnSpc>
                <a:spcPct val="120000"/>
              </a:lnSpc>
              <a:spcBef>
                <a:spcPts val="0"/>
              </a:spcBef>
              <a:buFont typeface="+mj-lt"/>
              <a:buAutoNum type="romanUcPeriod"/>
            </a:pPr>
            <a:r>
              <a:rPr lang="en-GB" sz="1050" dirty="0"/>
              <a:t>emergency procedures in UK (MHRA emergency use authorization)</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05769" y="2375338"/>
            <a:ext cx="3269700" cy="2180896"/>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7" y="2729947"/>
            <a:ext cx="2875723"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247552" y="-38842"/>
            <a:ext cx="11696895" cy="720000"/>
          </a:xfrm>
        </p:spPr>
        <p:txBody>
          <a:bodyPr>
            <a:normAutofit/>
          </a:bodyPr>
          <a:lstStyle/>
          <a:p>
            <a:r>
              <a:rPr lang="en-US" sz="3200"/>
              <a:t>NRA roles in providing timely access to COVID-19 Vaccines</a:t>
            </a:r>
            <a:endParaRPr lang="en-GB" sz="3200"/>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2282513649"/>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366054" y="2756109"/>
            <a:ext cx="2163541" cy="369332"/>
          </a:xfrm>
          <a:prstGeom prst="rect">
            <a:avLst/>
          </a:prstGeom>
          <a:noFill/>
        </p:spPr>
        <p:txBody>
          <a:bodyPr wrap="none" rtlCol="0">
            <a:spAutoFit/>
          </a:bodyPr>
          <a:lstStyle/>
          <a:p>
            <a:r>
              <a:rPr lang="en-US" b="1"/>
              <a:t>Pre-marketing phase</a:t>
            </a:r>
            <a:endParaRPr lang="en-GB" b="1"/>
          </a:p>
        </p:txBody>
      </p:sp>
      <p:sp>
        <p:nvSpPr>
          <p:cNvPr id="9" name="TextBox 8">
            <a:extLst>
              <a:ext uri="{FF2B5EF4-FFF2-40B4-BE49-F238E27FC236}">
                <a16:creationId xmlns:a16="http://schemas.microsoft.com/office/drawing/2014/main" id="{6089F0FD-02DC-447B-A0C4-801FD01A4FFD}"/>
              </a:ext>
            </a:extLst>
          </p:cNvPr>
          <p:cNvSpPr txBox="1"/>
          <p:nvPr/>
        </p:nvSpPr>
        <p:spPr>
          <a:xfrm>
            <a:off x="9003431" y="2780541"/>
            <a:ext cx="2257606" cy="369332"/>
          </a:xfrm>
          <a:prstGeom prst="rect">
            <a:avLst/>
          </a:prstGeom>
          <a:noFill/>
        </p:spPr>
        <p:txBody>
          <a:bodyPr wrap="none" rtlCol="0">
            <a:spAutoFit/>
          </a:bodyPr>
          <a:lstStyle/>
          <a:p>
            <a:r>
              <a:rPr lang="en-US" b="1"/>
              <a:t>Post-marketing phase</a:t>
            </a:r>
            <a:endParaRPr lang="en-GB" b="1"/>
          </a:p>
        </p:txBody>
      </p:sp>
      <p:sp>
        <p:nvSpPr>
          <p:cNvPr id="6" name="Slide Number Placeholder 5">
            <a:extLst>
              <a:ext uri="{FF2B5EF4-FFF2-40B4-BE49-F238E27FC236}">
                <a16:creationId xmlns:a16="http://schemas.microsoft.com/office/drawing/2014/main" id="{7CE26AD8-C96E-4292-B138-8E22CBFA4EEB}"/>
              </a:ext>
            </a:extLst>
          </p:cNvPr>
          <p:cNvSpPr>
            <a:spLocks noGrp="1"/>
          </p:cNvSpPr>
          <p:nvPr>
            <p:ph type="sldNum" sz="quarter" idx="16"/>
          </p:nvPr>
        </p:nvSpPr>
        <p:spPr>
          <a:xfrm>
            <a:off x="11452365" y="6356351"/>
            <a:ext cx="609600" cy="365125"/>
          </a:xfrm>
          <a:prstGeom prst="rect">
            <a:avLst/>
          </a:prstGeom>
        </p:spPr>
        <p:txBody>
          <a:bodyPr/>
          <a:lstStyle>
            <a:defPPr>
              <a:defRPr lang="en-US"/>
            </a:defPPr>
            <a:lvl1pPr marL="0" algn="r"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74CE0EA-F3B5-4684-BA10-C594598FDB9C}"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229616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1 – Discussion Questions</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fontScale="92500" lnSpcReduction="10000"/>
          </a:bodyPr>
          <a:lstStyle/>
          <a:p>
            <a:pPr marL="0" indent="0">
              <a:lnSpc>
                <a:spcPct val="120000"/>
              </a:lnSpc>
              <a:buNone/>
            </a:pPr>
            <a:r>
              <a:rPr lang="en-GB" sz="2200" b="1">
                <a:solidFill>
                  <a:schemeClr val="accent3"/>
                </a:solidFill>
              </a:rPr>
              <a:t>Examine your current regulatory framework and pathways pertaining to vaccine approval and discuss the following </a:t>
            </a:r>
          </a:p>
          <a:p>
            <a:pPr marL="0" indent="0">
              <a:lnSpc>
                <a:spcPct val="120000"/>
              </a:lnSpc>
              <a:buNone/>
            </a:pPr>
            <a:endParaRPr lang="en-GB" sz="2600" b="1" strike="sngStrike">
              <a:solidFill>
                <a:schemeClr val="accent3"/>
              </a:solidFil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22372" y="6006274"/>
            <a:ext cx="1515554" cy="544561"/>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
        <p:nvSpPr>
          <p:cNvPr id="3" name="Rectangle 2">
            <a:extLst>
              <a:ext uri="{FF2B5EF4-FFF2-40B4-BE49-F238E27FC236}">
                <a16:creationId xmlns:a16="http://schemas.microsoft.com/office/drawing/2014/main" id="{8DBDD1E2-518C-2341-8980-0A17179CCCFF}"/>
              </a:ext>
            </a:extLst>
          </p:cNvPr>
          <p:cNvSpPr/>
          <p:nvPr/>
        </p:nvSpPr>
        <p:spPr>
          <a:xfrm>
            <a:off x="152779" y="1349411"/>
            <a:ext cx="11910883" cy="5201424"/>
          </a:xfrm>
          <a:prstGeom prst="rect">
            <a:avLst/>
          </a:prstGeom>
        </p:spPr>
        <p:txBody>
          <a:bodyPr wrap="square">
            <a:normAutofit/>
          </a:bodyPr>
          <a:lstStyle/>
          <a:p>
            <a:pPr marL="450850" lvl="1" indent="-441325" fontAlgn="base">
              <a:buFont typeface="+mj-lt"/>
              <a:buAutoNum type="arabicPeriod"/>
            </a:pPr>
            <a:r>
              <a:rPr lang="en-GB" sz="1600" b="1">
                <a:latin typeface="Helvetica Neue" panose="02000503000000020004" pitchFamily="2" charset="0"/>
              </a:rPr>
              <a:t>Regulating new vaccines </a:t>
            </a:r>
          </a:p>
          <a:p>
            <a:pPr fontAlgn="base"/>
            <a:r>
              <a:rPr lang="en-GB" sz="1600">
                <a:latin typeface="Helvetica Neue" panose="02000503000000020004" pitchFamily="2" charset="0"/>
              </a:rPr>
              <a:t> </a:t>
            </a:r>
          </a:p>
          <a:p>
            <a:pPr marL="671513" lvl="1" indent="-214313" fontAlgn="base">
              <a:buFont typeface="Arial" panose="020B0604020202020204" pitchFamily="34" charset="0"/>
              <a:buChar char="•"/>
            </a:pPr>
            <a:r>
              <a:rPr lang="en-GB" sz="1600">
                <a:latin typeface="Helvetica Neue" panose="02000503000000020004" pitchFamily="2" charset="0"/>
              </a:rPr>
              <a:t>Explain the framework and pathways used for the regulatory oversight of vaccines </a:t>
            </a:r>
          </a:p>
          <a:p>
            <a:pPr marL="671513" lvl="1" indent="-214313" fontAlgn="base">
              <a:buFont typeface="Arial" panose="020B0604020202020204" pitchFamily="34" charset="0"/>
              <a:buChar char="•"/>
            </a:pPr>
            <a:r>
              <a:rPr lang="en-GB" sz="1600">
                <a:latin typeface="Helvetica Neue" panose="02000503000000020004" pitchFamily="2" charset="0"/>
              </a:rPr>
              <a:t>Do you recognise, regulatory approvals by stringent regulatory authorities, such as MHRA, US-FDA or EMA? </a:t>
            </a:r>
          </a:p>
          <a:p>
            <a:pPr marL="671513" lvl="1" indent="-214313" fontAlgn="base">
              <a:buFont typeface="Arial" panose="020B0604020202020204" pitchFamily="34" charset="0"/>
              <a:buChar char="•"/>
            </a:pPr>
            <a:r>
              <a:rPr lang="en-GB" sz="1600">
                <a:latin typeface="Helvetica Neue" panose="02000503000000020004" pitchFamily="2" charset="0"/>
              </a:rPr>
              <a:t>Do you recognize or rely on WHO prequalified vaccines? </a:t>
            </a:r>
          </a:p>
          <a:p>
            <a:pPr marL="671513" lvl="1" indent="-214313" fontAlgn="base">
              <a:buFont typeface="Arial" panose="020B0604020202020204" pitchFamily="34" charset="0"/>
              <a:buChar char="•"/>
            </a:pPr>
            <a:r>
              <a:rPr lang="en-GB" sz="1600">
                <a:latin typeface="Helvetica Neue" panose="02000503000000020004" pitchFamily="2" charset="0"/>
              </a:rPr>
              <a:t>Do you recognise approvals by any other country or authority?</a:t>
            </a:r>
          </a:p>
          <a:p>
            <a:pPr marL="671513" lvl="1" indent="-214313" fontAlgn="base">
              <a:buFont typeface="Arial" panose="020B0604020202020204" pitchFamily="34" charset="0"/>
              <a:buChar char="•"/>
            </a:pPr>
            <a:r>
              <a:rPr lang="en-GB" sz="1600">
                <a:latin typeface="Helvetica Neue" panose="02000503000000020004" pitchFamily="2" charset="0"/>
              </a:rPr>
              <a:t>How long does it take to grant regulatory approval for a new vaccine?  </a:t>
            </a:r>
          </a:p>
          <a:p>
            <a:pPr lvl="1" fontAlgn="base"/>
            <a:endParaRPr lang="en-GB" sz="1600">
              <a:latin typeface="Helvetica Neue" panose="02000503000000020004" pitchFamily="2" charset="0"/>
            </a:endParaRPr>
          </a:p>
          <a:p>
            <a:pPr marL="342900" indent="-342900" fontAlgn="base">
              <a:buFont typeface="+mj-lt"/>
              <a:buAutoNum type="arabicPeriod" startAt="2"/>
            </a:pPr>
            <a:r>
              <a:rPr lang="en-GB" sz="1600" b="1">
                <a:latin typeface="Helvetica Neue" panose="02000503000000020004" pitchFamily="2" charset="0"/>
              </a:rPr>
              <a:t>Vaccines for emergency use </a:t>
            </a:r>
          </a:p>
          <a:p>
            <a:pPr fontAlgn="base"/>
            <a:r>
              <a:rPr lang="en-GB" sz="1600">
                <a:latin typeface="Helvetica Neue" panose="02000503000000020004" pitchFamily="2" charset="0"/>
              </a:rPr>
              <a:t> </a:t>
            </a:r>
          </a:p>
          <a:p>
            <a:pPr marL="712788" lvl="1" indent="-255588" fontAlgn="base">
              <a:buFont typeface="Arial" panose="020B0604020202020204" pitchFamily="34" charset="0"/>
              <a:buChar char="•"/>
            </a:pPr>
            <a:r>
              <a:rPr lang="en-GB" sz="1600">
                <a:latin typeface="Helvetica Neue" panose="02000503000000020004" pitchFamily="2" charset="0"/>
              </a:rPr>
              <a:t>Do you have mechanisms or regulatory pathways to expedite vaccine approval (preferably under 15 working days) i.e. emergency use authorisation, exceptional approval, reliance/recognition, abbreviated procedure, fast track, others.  </a:t>
            </a:r>
          </a:p>
          <a:p>
            <a:pPr marL="712788" lvl="1" indent="-255588" fontAlgn="base">
              <a:buFont typeface="Arial" panose="020B0604020202020204" pitchFamily="34" charset="0"/>
              <a:buChar char="•"/>
            </a:pPr>
            <a:r>
              <a:rPr lang="en-GB" sz="1600">
                <a:latin typeface="Helvetica Neue" panose="02000503000000020004" pitchFamily="2" charset="0"/>
              </a:rPr>
              <a:t>How does this differ from standard pathways in terms of timelines?</a:t>
            </a:r>
          </a:p>
          <a:p>
            <a:pPr marL="712788" lvl="1" indent="-255588" fontAlgn="base">
              <a:buFont typeface="Arial" panose="020B0604020202020204" pitchFamily="34" charset="0"/>
              <a:buChar char="•"/>
            </a:pPr>
            <a:r>
              <a:rPr lang="en-GB" sz="1600">
                <a:latin typeface="Helvetica Neue" panose="02000503000000020004" pitchFamily="2" charset="0"/>
              </a:rPr>
              <a:t>Do you recognize or rely on WHO Emergency use listing?</a:t>
            </a:r>
          </a:p>
          <a:p>
            <a:pPr marL="712788" lvl="1" indent="-255588" fontAlgn="base">
              <a:buFont typeface="Arial" panose="020B0604020202020204" pitchFamily="34" charset="0"/>
              <a:buChar char="•"/>
            </a:pPr>
            <a:r>
              <a:rPr lang="en-GB" sz="1600">
                <a:latin typeface="Helvetica Neue" panose="02000503000000020004" pitchFamily="2" charset="0"/>
              </a:rPr>
              <a:t>What are the main steps to be followed to have an emergency approval? </a:t>
            </a:r>
          </a:p>
          <a:p>
            <a:pPr fontAlgn="base"/>
            <a:r>
              <a:rPr lang="en-GB" sz="1600">
                <a:latin typeface="Helvetica Neue" panose="02000503000000020004" pitchFamily="2" charset="0"/>
              </a:rPr>
              <a:t> </a:t>
            </a:r>
          </a:p>
          <a:p>
            <a:pPr marL="342900" indent="-342900" fontAlgn="base">
              <a:buFont typeface="+mj-lt"/>
              <a:buAutoNum type="arabicPeriod" startAt="3"/>
            </a:pPr>
            <a:r>
              <a:rPr lang="en-GB" sz="1600" b="1">
                <a:latin typeface="Helvetica Neue" panose="02000503000000020004" pitchFamily="2" charset="0"/>
              </a:rPr>
              <a:t>Who is required to be consulted in this process of granting regulatory approval for COVID-19 vaccines?  </a:t>
            </a:r>
          </a:p>
          <a:p>
            <a:pPr marL="342900" indent="-342900" fontAlgn="base">
              <a:buFont typeface="+mj-lt"/>
              <a:buAutoNum type="arabicPeriod" startAt="3"/>
            </a:pPr>
            <a:endParaRPr lang="en-GB" sz="1600">
              <a:latin typeface="Helvetica Neue" panose="02000503000000020004" pitchFamily="2" charset="0"/>
            </a:endParaRPr>
          </a:p>
          <a:p>
            <a:pPr marL="342900" indent="-342900" fontAlgn="base">
              <a:buFont typeface="+mj-lt"/>
              <a:buAutoNum type="arabicPeriod" startAt="3"/>
            </a:pPr>
            <a:r>
              <a:rPr lang="en-GB" sz="1600" b="1">
                <a:latin typeface="Helvetica Neue" panose="02000503000000020004" pitchFamily="2" charset="0"/>
              </a:rPr>
              <a:t>How the final regulatory decision will be disseminated to concerned partners (internal and external) as well as to the public</a:t>
            </a:r>
          </a:p>
          <a:p>
            <a:pPr fontAlgn="base"/>
            <a:endParaRPr lang="en-GB" sz="1200">
              <a:latin typeface="Helvetica Neue" panose="02000503000000020004" pitchFamily="2" charset="0"/>
            </a:endParaRP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Suggested Agenda</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en-GB" sz="2000" b="1" dirty="0">
                <a:solidFill>
                  <a:srgbClr val="0070C0"/>
                </a:solidFill>
                <a:latin typeface="+mj-lt"/>
                <a:cs typeface="Calibri" panose="020F0502020204030204" pitchFamily="34" charset="0"/>
              </a:rPr>
              <a:t>Part 1 Morning:</a:t>
            </a:r>
          </a:p>
          <a:p>
            <a:pPr defTabSz="1252538"/>
            <a:r>
              <a:rPr lang="en-US" sz="2000" i="1" dirty="0">
                <a:latin typeface="+mj-lt"/>
              </a:rPr>
              <a:t>08:45	Registration</a:t>
            </a:r>
          </a:p>
          <a:p>
            <a:pPr defTabSz="1252538"/>
            <a:r>
              <a:rPr lang="en-GB" sz="2000" i="1" dirty="0">
                <a:latin typeface="+mj-lt"/>
              </a:rPr>
              <a:t>09:00   	Introduction</a:t>
            </a:r>
            <a:endParaRPr lang="en-US" sz="2000" dirty="0">
              <a:latin typeface="+mj-lt"/>
            </a:endParaRPr>
          </a:p>
          <a:p>
            <a:pPr defTabSz="1252538"/>
            <a:r>
              <a:rPr lang="en-GB" sz="2000" i="1" dirty="0">
                <a:latin typeface="+mj-lt"/>
              </a:rPr>
              <a:t>09:10 	Exercise Objectives and how to play</a:t>
            </a:r>
            <a:endParaRPr lang="en-US" sz="2000" dirty="0">
              <a:latin typeface="+mj-lt"/>
            </a:endParaRPr>
          </a:p>
          <a:p>
            <a:pPr defTabSz="1252538"/>
            <a:r>
              <a:rPr lang="en-GB" sz="2000" i="1" dirty="0">
                <a:latin typeface="+mj-lt"/>
              </a:rPr>
              <a:t>09:15   	Table-top Simulation </a:t>
            </a:r>
          </a:p>
          <a:p>
            <a:pPr defTabSz="1252538"/>
            <a:r>
              <a:rPr lang="en-GB" sz="2000" i="1" dirty="0">
                <a:latin typeface="+mj-lt"/>
              </a:rPr>
              <a:t>10:45	Coffee break (15 min)</a:t>
            </a:r>
            <a:endParaRPr lang="en-US" sz="2000" dirty="0">
              <a:latin typeface="+mj-lt"/>
            </a:endParaRPr>
          </a:p>
          <a:p>
            <a:pPr defTabSz="1252538"/>
            <a:r>
              <a:rPr lang="en-GB" sz="2000" i="1" dirty="0">
                <a:latin typeface="+mj-lt"/>
              </a:rPr>
              <a:t>11:00	Table-top Simulation </a:t>
            </a:r>
          </a:p>
          <a:p>
            <a:pPr defTabSz="1252538"/>
            <a:r>
              <a:rPr lang="en-GB" sz="2000" i="1" dirty="0">
                <a:latin typeface="+mj-lt"/>
              </a:rPr>
              <a:t>12:30	Hot-wash</a:t>
            </a:r>
            <a:endParaRPr lang="en-US" sz="2000" dirty="0">
              <a:latin typeface="+mj-lt"/>
            </a:endParaRPr>
          </a:p>
          <a:p>
            <a:pPr defTabSz="1252538"/>
            <a:r>
              <a:rPr lang="en-GB" sz="2000" i="1" dirty="0">
                <a:latin typeface="+mj-lt"/>
              </a:rPr>
              <a:t>13:00 	End of exercise </a:t>
            </a:r>
          </a:p>
          <a:p>
            <a:pPr defTabSz="1252538"/>
            <a:r>
              <a:rPr lang="en-US" sz="2000" i="1" dirty="0">
                <a:latin typeface="+mj-lt"/>
              </a:rPr>
              <a:t>13:00	Lunch</a:t>
            </a:r>
            <a:endParaRPr lang="en-US" sz="2000"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6117380" cy="3490699"/>
          </a:xfrm>
          <a:prstGeom prst="rect">
            <a:avLst/>
          </a:prstGeom>
          <a:noFill/>
        </p:spPr>
        <p:txBody>
          <a:bodyPr wrap="none" rtlCol="0">
            <a:spAutoFit/>
          </a:bodyPr>
          <a:lstStyle/>
          <a:p>
            <a:pPr lvl="0">
              <a:spcBef>
                <a:spcPts val="700"/>
              </a:spcBef>
              <a:buClr>
                <a:srgbClr val="DD8047"/>
              </a:buClr>
              <a:buSzPct val="60000"/>
              <a:defRPr/>
            </a:pPr>
            <a:r>
              <a:rPr lang="en-GB" sz="2000" b="1" dirty="0">
                <a:solidFill>
                  <a:srgbClr val="0070C0"/>
                </a:solidFill>
                <a:latin typeface="+mj-lt"/>
                <a:cs typeface="Calibri" panose="020F0502020204030204" pitchFamily="34" charset="0"/>
              </a:rPr>
              <a:t>Part 2 Afternoon: </a:t>
            </a:r>
          </a:p>
          <a:p>
            <a:pPr lvl="0">
              <a:spcBef>
                <a:spcPts val="700"/>
              </a:spcBef>
              <a:buClr>
                <a:srgbClr val="DD8047"/>
              </a:buClr>
              <a:buSzPct val="60000"/>
              <a:defRPr/>
            </a:pPr>
            <a:r>
              <a:rPr lang="en-US" sz="2000" i="1" dirty="0">
                <a:solidFill>
                  <a:srgbClr val="383838"/>
                </a:solidFill>
                <a:cs typeface="Calibri" panose="020F0502020204030204" pitchFamily="34" charset="0"/>
              </a:rPr>
              <a:t>14:00   Re-cap </a:t>
            </a:r>
          </a:p>
          <a:p>
            <a:pPr lvl="0">
              <a:spcBef>
                <a:spcPts val="700"/>
              </a:spcBef>
              <a:buClr>
                <a:srgbClr val="DD8047"/>
              </a:buClr>
              <a:buSzPct val="60000"/>
              <a:defRPr/>
            </a:pPr>
            <a:r>
              <a:rPr lang="en-US" sz="2000" i="1" dirty="0">
                <a:solidFill>
                  <a:srgbClr val="383838"/>
                </a:solidFill>
                <a:cs typeface="Calibri" panose="020F0502020204030204" pitchFamily="34" charset="0"/>
              </a:rPr>
              <a:t>14:15   Gaps analysis &amp; action planning </a:t>
            </a:r>
            <a:r>
              <a:rPr lang="en-US" i="1" dirty="0">
                <a:solidFill>
                  <a:srgbClr val="383838"/>
                </a:solidFill>
                <a:cs typeface="Calibri" panose="020F0502020204030204" pitchFamily="34" charset="0"/>
              </a:rPr>
              <a:t>(group work) </a:t>
            </a:r>
          </a:p>
          <a:p>
            <a:pPr lvl="0">
              <a:spcBef>
                <a:spcPts val="700"/>
              </a:spcBef>
              <a:buClr>
                <a:srgbClr val="DD8047"/>
              </a:buClr>
              <a:buSzPct val="60000"/>
              <a:defRPr/>
            </a:pPr>
            <a:r>
              <a:rPr lang="en-US" sz="2000" i="1" dirty="0">
                <a:solidFill>
                  <a:srgbClr val="383838"/>
                </a:solidFill>
                <a:cs typeface="Calibri" panose="020F0502020204030204" pitchFamily="34" charset="0"/>
              </a:rPr>
              <a:t>15:30   Coffee break (15 min)</a:t>
            </a:r>
          </a:p>
          <a:p>
            <a:pPr lvl="0">
              <a:spcBef>
                <a:spcPts val="700"/>
              </a:spcBef>
              <a:buClr>
                <a:srgbClr val="DD8047"/>
              </a:buClr>
              <a:buSzPct val="60000"/>
              <a:defRPr/>
            </a:pPr>
            <a:r>
              <a:rPr lang="en-US" sz="2000" i="1" dirty="0">
                <a:solidFill>
                  <a:srgbClr val="383838"/>
                </a:solidFill>
                <a:cs typeface="Calibri" panose="020F0502020204030204" pitchFamily="34" charset="0"/>
              </a:rPr>
              <a:t>15:45   Action planning continued  </a:t>
            </a:r>
            <a:r>
              <a:rPr lang="en-US" i="1" dirty="0">
                <a:solidFill>
                  <a:srgbClr val="383838"/>
                </a:solidFill>
                <a:cs typeface="Calibri" panose="020F0502020204030204" pitchFamily="34" charset="0"/>
              </a:rPr>
              <a:t>(group work) </a:t>
            </a:r>
            <a:endParaRPr lang="en-US" sz="2000" i="1" dirty="0">
              <a:solidFill>
                <a:srgbClr val="383838"/>
              </a:solidFill>
              <a:cs typeface="Calibri" panose="020F0502020204030204" pitchFamily="34" charset="0"/>
            </a:endParaRPr>
          </a:p>
          <a:p>
            <a:pPr lvl="0">
              <a:spcBef>
                <a:spcPts val="700"/>
              </a:spcBef>
              <a:buClr>
                <a:srgbClr val="DD8047"/>
              </a:buClr>
              <a:buSzPct val="60000"/>
              <a:defRPr/>
            </a:pPr>
            <a:r>
              <a:rPr lang="en-US" sz="2000" i="1" dirty="0">
                <a:solidFill>
                  <a:srgbClr val="383838"/>
                </a:solidFill>
                <a:cs typeface="Calibri" panose="020F0502020204030204" pitchFamily="34" charset="0"/>
              </a:rPr>
              <a:t>16:30  Consolidation in plenary session</a:t>
            </a:r>
          </a:p>
          <a:p>
            <a:pPr lvl="0">
              <a:spcBef>
                <a:spcPts val="700"/>
              </a:spcBef>
              <a:buClr>
                <a:srgbClr val="DD8047"/>
              </a:buClr>
              <a:buSzPct val="60000"/>
              <a:defRPr/>
            </a:pPr>
            <a:r>
              <a:rPr lang="en-US" sz="2000" i="1" dirty="0">
                <a:solidFill>
                  <a:srgbClr val="383838"/>
                </a:solidFill>
                <a:cs typeface="Calibri" panose="020F0502020204030204" pitchFamily="34" charset="0"/>
              </a:rPr>
              <a:t>17:00   Wrap up and next steps</a:t>
            </a:r>
          </a:p>
          <a:p>
            <a:pPr lvl="0">
              <a:spcBef>
                <a:spcPts val="700"/>
              </a:spcBef>
              <a:buClr>
                <a:srgbClr val="DD8047"/>
              </a:buClr>
              <a:buSzPct val="60000"/>
              <a:defRPr/>
            </a:pPr>
            <a:r>
              <a:rPr lang="en-US" sz="2000" i="1" dirty="0">
                <a:solidFill>
                  <a:srgbClr val="383838"/>
                </a:solidFill>
                <a:cs typeface="Calibri" panose="020F0502020204030204" pitchFamily="34" charset="0"/>
              </a:rPr>
              <a:t>17:30   Closing</a:t>
            </a: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4093781" y="5657655"/>
            <a:ext cx="4004438" cy="400110"/>
          </a:xfrm>
          <a:prstGeom prst="rect">
            <a:avLst/>
          </a:prstGeom>
          <a:noFill/>
        </p:spPr>
        <p:txBody>
          <a:bodyPr wrap="square" rtlCol="0">
            <a:spAutoFit/>
          </a:bodyPr>
          <a:lstStyle/>
          <a:p>
            <a:pPr algn="l">
              <a:spcBef>
                <a:spcPts val="700"/>
              </a:spcBef>
              <a:buClr>
                <a:srgbClr val="DD8047"/>
              </a:buClr>
              <a:buSzPct val="60000"/>
            </a:pPr>
            <a:r>
              <a:rPr lang="en-US" sz="2000" b="1">
                <a:solidFill>
                  <a:srgbClr val="0070C0"/>
                </a:solidFill>
                <a:latin typeface="+mj-lt"/>
                <a:cs typeface="Calibri" panose="020F0502020204030204" pitchFamily="34" charset="0"/>
              </a:rPr>
              <a:t>Adjust this agenda as required.</a:t>
            </a: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2 – </a:t>
            </a:r>
            <a:r>
              <a:rPr lang="en-US" sz="2700"/>
              <a:t>Vaccines become available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05851" y="992463"/>
            <a:ext cx="10025782" cy="5114464"/>
          </a:xfrm>
          <a:solidFill>
            <a:schemeClr val="tx2">
              <a:lumMod val="20000"/>
              <a:lumOff val="80000"/>
            </a:schemeClr>
          </a:solidFill>
        </p:spPr>
        <p:txBody>
          <a:bodyPr anchor="ctr">
            <a:normAutofit lnSpcReduction="10000"/>
          </a:bodyPr>
          <a:lstStyle/>
          <a:p>
            <a:pPr marL="0" indent="0">
              <a:lnSpc>
                <a:spcPct val="110000"/>
              </a:lnSpc>
              <a:buNone/>
            </a:pPr>
            <a:r>
              <a:rPr lang="en-GB" sz="1800" b="1" dirty="0"/>
              <a:t>Vaccines Developed &amp; Available</a:t>
            </a:r>
          </a:p>
          <a:p>
            <a:pPr algn="just">
              <a:lnSpc>
                <a:spcPct val="110000"/>
              </a:lnSpc>
            </a:pPr>
            <a:r>
              <a:rPr lang="en-GB" sz="1800" dirty="0"/>
              <a:t>There are several candidate vaccines that may be issued under the COVAX facility. </a:t>
            </a:r>
          </a:p>
          <a:p>
            <a:pPr algn="just">
              <a:lnSpc>
                <a:spcPct val="110000"/>
              </a:lnSpc>
            </a:pPr>
            <a:r>
              <a:rPr lang="en-GB" sz="1800" dirty="0"/>
              <a:t>Some are in phase 2 , while others are already in phase 3 and two candidate have entered in phase 4 trials.  </a:t>
            </a:r>
          </a:p>
          <a:p>
            <a:pPr algn="just">
              <a:lnSpc>
                <a:spcPct val="110000"/>
              </a:lnSpc>
            </a:pPr>
            <a:r>
              <a:rPr lang="en-GB" sz="1800" dirty="0"/>
              <a:t>Vaccines have been approved for emergency use by MHRA (UK) and the US-FDA, but are still awaiting conditional approval from the EU-EMA and not yet entered the WHO-EUL</a:t>
            </a:r>
          </a:p>
          <a:p>
            <a:pPr lvl="0" algn="just">
              <a:lnSpc>
                <a:spcPct val="110000"/>
              </a:lnSpc>
            </a:pPr>
            <a:r>
              <a:rPr lang="en-GB" sz="1800" dirty="0"/>
              <a:t>At present you do not know which vaccine candidate will be allocated</a:t>
            </a:r>
          </a:p>
          <a:p>
            <a:pPr lvl="0" algn="just">
              <a:lnSpc>
                <a:spcPct val="110000"/>
              </a:lnSpc>
            </a:pPr>
            <a:r>
              <a:rPr lang="en-GB" sz="1800" dirty="0"/>
              <a:t>Each of the vaccines have almost similar efficacy but require different storage and transport requirements</a:t>
            </a:r>
          </a:p>
          <a:p>
            <a:pPr lvl="0" algn="just">
              <a:lnSpc>
                <a:spcPct val="110000"/>
              </a:lnSpc>
            </a:pPr>
            <a:r>
              <a:rPr lang="en-GB" sz="1800" dirty="0"/>
              <a:t>Current recommendations for candidate vaccines:</a:t>
            </a:r>
          </a:p>
          <a:p>
            <a:pPr lvl="1" algn="just">
              <a:lnSpc>
                <a:spcPct val="110000"/>
              </a:lnSpc>
            </a:pPr>
            <a:r>
              <a:rPr lang="en-GB" sz="1400" dirty="0"/>
              <a:t>All vaccines will require two doses administered between 21 and 28 days apart</a:t>
            </a:r>
          </a:p>
          <a:p>
            <a:pPr lvl="1" algn="just">
              <a:lnSpc>
                <a:spcPct val="110000"/>
              </a:lnSpc>
            </a:pPr>
            <a:r>
              <a:rPr lang="en-GB" sz="1400" dirty="0"/>
              <a:t>All vaccines with the exception of AZD1222 require ultra cold chain to be in place prior to receipt</a:t>
            </a:r>
          </a:p>
          <a:p>
            <a:pPr marL="0" indent="0" algn="ctr">
              <a:lnSpc>
                <a:spcPct val="110000"/>
              </a:lnSpc>
              <a:buNone/>
            </a:pPr>
            <a:r>
              <a:rPr lang="en-GB" sz="1800" b="1" dirty="0"/>
              <a:t>NOTE:   WHO HAS NOT FINISHED YET THE EVALUATION OF ANY PARTICULAR VACCINE AS PART OF ITS EMERGENCY USE LISTING</a:t>
            </a:r>
            <a:endParaRPr lang="en-GB" sz="1800" b="1" strike="sngStrike"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a:ln>
                  <a:noFill/>
                </a:ln>
                <a:solidFill>
                  <a:prstClr val="white"/>
                </a:solidFill>
                <a:effectLst/>
                <a:uLnTx/>
                <a:uFillTx/>
                <a:latin typeface="Arial Black" panose="020B0A04020102020204" pitchFamily="34" charset="0"/>
                <a:ea typeface="+mn-ea"/>
                <a:cs typeface="+mn-cs"/>
              </a:rPr>
              <a:t>SIMULATION ONLY</a:t>
            </a: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2 – Discussion Questions</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lnSpcReduction="10000"/>
          </a:bodyPr>
          <a:lstStyle/>
          <a:p>
            <a:pPr marL="0" indent="0" algn="just">
              <a:lnSpc>
                <a:spcPct val="120000"/>
              </a:lnSpc>
              <a:buNone/>
            </a:pPr>
            <a:r>
              <a:rPr lang="en-GB" sz="2000" b="1">
                <a:solidFill>
                  <a:schemeClr val="accent3"/>
                </a:solidFill>
              </a:rPr>
              <a:t>What processes will be required by your National Regulatory Authority (NRA) to ensure that one of these vaccines can be approved?</a:t>
            </a:r>
          </a:p>
          <a:p>
            <a:pPr marL="0" indent="0" algn="just">
              <a:lnSpc>
                <a:spcPct val="120000"/>
              </a:lnSpc>
              <a:buNone/>
            </a:pPr>
            <a:endParaRPr lang="en-GB" sz="2000" b="1">
              <a:solidFill>
                <a:schemeClr val="accent3"/>
              </a:solidFill>
            </a:endParaRPr>
          </a:p>
          <a:p>
            <a:pPr marL="514350" indent="-514350" algn="just">
              <a:lnSpc>
                <a:spcPct val="120000"/>
              </a:lnSpc>
              <a:buFont typeface="+mj-lt"/>
              <a:buAutoNum type="arabicPeriod"/>
            </a:pPr>
            <a:r>
              <a:rPr lang="en-GB" sz="2000"/>
              <a:t>What minimum information will be required by the NRA to ensure that at least one of these vaccines can be evaluated for possible licensing and deployment?</a:t>
            </a:r>
          </a:p>
          <a:p>
            <a:pPr marL="514350" indent="-514350" algn="just">
              <a:lnSpc>
                <a:spcPct val="120000"/>
              </a:lnSpc>
              <a:buFont typeface="+mj-lt"/>
              <a:buAutoNum type="arabicPeriod"/>
            </a:pPr>
            <a:r>
              <a:rPr lang="en-GB" sz="2000"/>
              <a:t>Are there any aspects of these vaccines that may lead to rejection under your regulatory framework?</a:t>
            </a:r>
          </a:p>
          <a:p>
            <a:pPr marL="514350" indent="-514350" algn="just">
              <a:lnSpc>
                <a:spcPct val="120000"/>
              </a:lnSpc>
              <a:buFont typeface="+mj-lt"/>
              <a:buAutoNum type="arabicPeriod"/>
            </a:pPr>
            <a:r>
              <a:rPr lang="en-GB" sz="2000"/>
              <a:t>If one vaccine is not available, how will the NRA make a decision to move to another vaccine or will all vaccines be approved simultaneously if needed?</a:t>
            </a:r>
          </a:p>
          <a:p>
            <a:pPr marL="514350" indent="-514350" algn="just">
              <a:lnSpc>
                <a:spcPct val="120000"/>
              </a:lnSpc>
              <a:buFont typeface="+mj-lt"/>
              <a:buAutoNum type="arabicPeriod"/>
            </a:pPr>
            <a:r>
              <a:rPr lang="en-GB" sz="2000"/>
              <a:t>If the manufacturer changes some of the ingredients or manufacturing processes (for instance to make the vaccine more stable at higher temperatures), how will this affect the regulatory approvals for use (if this change can be considered as a Post Approval Change (PAC) and if required guidelines and procedures exist to manage PAC)? </a:t>
            </a:r>
            <a:endParaRPr lang="en-GB" sz="2000" strike="sngStrike"/>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657978" y="5811537"/>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a:t>Break</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a:solidFill>
                  <a:schemeClr val="accent1"/>
                </a:solidFill>
              </a:rPr>
              <a:t>Coffee Break </a:t>
            </a:r>
            <a:br>
              <a:rPr lang="en-US" sz="3600" b="1">
                <a:solidFill>
                  <a:schemeClr val="accent1"/>
                </a:solidFill>
              </a:rPr>
            </a:br>
            <a:r>
              <a:rPr lang="en-US" sz="3600" b="1">
                <a:solidFill>
                  <a:schemeClr val="accent1"/>
                </a:solidFill>
              </a:rPr>
              <a:t>(15min)</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85000" lnSpcReduction="20000"/>
          </a:bodyPr>
          <a:lstStyle/>
          <a:p>
            <a:pPr lvl="0">
              <a:lnSpc>
                <a:spcPct val="110000"/>
              </a:lnSpc>
            </a:pPr>
            <a:r>
              <a:rPr lang="en-GB"/>
              <a:t>All of the vaccines being obtained under the COVAX facility have been approved by the National Regulatory Authority for use for vaccinating the population against COVID-19</a:t>
            </a:r>
          </a:p>
          <a:p>
            <a:pPr lvl="0">
              <a:lnSpc>
                <a:spcPct val="110000"/>
              </a:lnSpc>
            </a:pPr>
            <a:r>
              <a:rPr lang="en-GB"/>
              <a:t>Other countries have been licencing the vaccine for use</a:t>
            </a:r>
          </a:p>
          <a:p>
            <a:pPr lvl="0">
              <a:lnSpc>
                <a:spcPct val="110000"/>
              </a:lnSpc>
            </a:pPr>
            <a:r>
              <a:rPr lang="en-GB"/>
              <a:t>COVAX is awaiting your final approval for shipping and handling</a:t>
            </a:r>
          </a:p>
          <a:p>
            <a:pPr lvl="0">
              <a:lnSpc>
                <a:spcPct val="110000"/>
              </a:lnSpc>
            </a:pPr>
            <a:r>
              <a:rPr lang="en-GB"/>
              <a:t>Before delivery of the vaccine you should have a vaccine delivery plan to point of use and this will have legislative requirements</a:t>
            </a:r>
          </a:p>
          <a:p>
            <a:pPr lvl="0">
              <a:lnSpc>
                <a:spcPct val="110000"/>
              </a:lnSpc>
            </a:pPr>
            <a:r>
              <a:rPr lang="en-GB"/>
              <a:t>You will need to know the legislation behind clearing the goods at customs, handling and storing the vaccine.   </a:t>
            </a: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80814" y="977030"/>
            <a:ext cx="3940249" cy="26235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67522E3-592F-4342-82A2-80015B2E38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80814" y="3665698"/>
            <a:ext cx="3908227" cy="2605484"/>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546931" y="753515"/>
            <a:ext cx="11190144" cy="5296907"/>
          </a:xfrm>
        </p:spPr>
        <p:txBody>
          <a:bodyPr vert="horz" lIns="91440" tIns="45720" rIns="91440" bIns="45720" rtlCol="0" anchor="t">
            <a:noAutofit/>
          </a:bodyPr>
          <a:lstStyle/>
          <a:p>
            <a:pPr marL="0" indent="0">
              <a:buNone/>
            </a:pPr>
            <a:r>
              <a:rPr lang="en-GB" sz="2400" b="1">
                <a:solidFill>
                  <a:schemeClr val="accent3"/>
                </a:solidFill>
                <a:latin typeface="Arial"/>
                <a:cs typeface="Arial"/>
              </a:rPr>
              <a:t>What are your next steps to ensure that the approved vaccine can be used in-country?</a:t>
            </a:r>
            <a:endParaRPr lang="en-GB" sz="1800" b="1">
              <a:latin typeface="Arial"/>
              <a:cs typeface="Arial"/>
            </a:endParaRPr>
          </a:p>
          <a:p>
            <a:pPr marL="514350" indent="-514350">
              <a:lnSpc>
                <a:spcPct val="110000"/>
              </a:lnSpc>
              <a:buFont typeface="+mj-lt"/>
              <a:buAutoNum type="arabicPeriod"/>
            </a:pPr>
            <a:r>
              <a:rPr lang="en-GB" sz="1800">
                <a:latin typeface="Arial"/>
                <a:cs typeface="Arial"/>
              </a:rPr>
              <a:t>What are the next regulatory oversight post approval by the NRA? For example:</a:t>
            </a:r>
          </a:p>
          <a:p>
            <a:pPr marL="971550" lvl="1" indent="-514350">
              <a:lnSpc>
                <a:spcPct val="110000"/>
              </a:lnSpc>
              <a:buFont typeface="+mj-lt"/>
              <a:buAutoNum type="alphaLcParenR"/>
            </a:pPr>
            <a:r>
              <a:rPr lang="en-GB" sz="1800">
                <a:latin typeface="Arial"/>
                <a:cs typeface="Arial"/>
              </a:rPr>
              <a:t>Import permit</a:t>
            </a:r>
          </a:p>
          <a:p>
            <a:pPr marL="971550" lvl="1" indent="-514350">
              <a:lnSpc>
                <a:spcPct val="110000"/>
              </a:lnSpc>
              <a:buFont typeface="+mj-lt"/>
              <a:buAutoNum type="alphaLcParenR"/>
            </a:pPr>
            <a:r>
              <a:rPr lang="en-GB" sz="1800">
                <a:latin typeface="Arial"/>
                <a:cs typeface="Arial"/>
              </a:rPr>
              <a:t>NRA lot release</a:t>
            </a:r>
          </a:p>
          <a:p>
            <a:pPr marL="971550" lvl="1" indent="-514350">
              <a:lnSpc>
                <a:spcPct val="110000"/>
              </a:lnSpc>
              <a:buFont typeface="+mj-lt"/>
              <a:buAutoNum type="alphaLcParenR"/>
            </a:pPr>
            <a:r>
              <a:rPr lang="en-GB" sz="1800">
                <a:latin typeface="Arial"/>
                <a:cs typeface="Arial"/>
              </a:rPr>
              <a:t>Storage and distribution</a:t>
            </a:r>
          </a:p>
          <a:p>
            <a:pPr marL="514350" indent="-514350">
              <a:lnSpc>
                <a:spcPct val="110000"/>
              </a:lnSpc>
              <a:buFont typeface="+mj-lt"/>
              <a:buAutoNum type="arabicPeriod"/>
            </a:pPr>
            <a:r>
              <a:rPr lang="en-GB" sz="1800">
                <a:latin typeface="Arial"/>
                <a:cs typeface="Arial"/>
              </a:rPr>
              <a:t>Once the vaccine is approved, what are the minimum requirement for the </a:t>
            </a:r>
            <a:r>
              <a:rPr lang="en-US" sz="1800">
                <a:latin typeface="Arial"/>
                <a:cs typeface="Arial"/>
              </a:rPr>
              <a:t>import permit?</a:t>
            </a:r>
          </a:p>
          <a:p>
            <a:pPr marL="971550" lvl="1" indent="-514350">
              <a:lnSpc>
                <a:spcPct val="110000"/>
              </a:lnSpc>
              <a:buFont typeface="+mj-lt"/>
              <a:buAutoNum type="alphaLcParenR"/>
            </a:pPr>
            <a:r>
              <a:rPr lang="en-US" sz="1800">
                <a:latin typeface="Arial"/>
                <a:cs typeface="Arial"/>
              </a:rPr>
              <a:t>What is the timeline for issuing an import permit? Can it be issued in less than five (5) working days.</a:t>
            </a:r>
          </a:p>
          <a:p>
            <a:pPr marL="514350" indent="-514350">
              <a:lnSpc>
                <a:spcPct val="110000"/>
              </a:lnSpc>
              <a:buFont typeface="+mj-lt"/>
              <a:buAutoNum type="arabicPeriod"/>
            </a:pPr>
            <a:r>
              <a:rPr lang="en-US" sz="1800">
                <a:latin typeface="Arial"/>
                <a:cs typeface="Arial"/>
              </a:rPr>
              <a:t>Is the NRA lot release mandatory according to national regulations?</a:t>
            </a:r>
          </a:p>
          <a:p>
            <a:pPr marL="971550" lvl="1" indent="-514350">
              <a:lnSpc>
                <a:spcPct val="110000"/>
              </a:lnSpc>
              <a:buFont typeface="+mj-lt"/>
              <a:buAutoNum type="alphaLcParenR"/>
            </a:pPr>
            <a:r>
              <a:rPr lang="en-US" sz="1800">
                <a:latin typeface="Arial"/>
                <a:cs typeface="Arial"/>
              </a:rPr>
              <a:t>Is testing of vaccines mandatory?</a:t>
            </a:r>
          </a:p>
          <a:p>
            <a:pPr marL="971550" lvl="1" indent="-514350">
              <a:lnSpc>
                <a:spcPct val="110000"/>
              </a:lnSpc>
              <a:buFont typeface="+mj-lt"/>
              <a:buAutoNum type="alphaLcParenR"/>
            </a:pPr>
            <a:r>
              <a:rPr lang="en-US" sz="1800">
                <a:latin typeface="Arial"/>
                <a:cs typeface="Arial"/>
              </a:rPr>
              <a:t>What are the minimum requirements for national lot release including the list of mandatory documents? </a:t>
            </a:r>
          </a:p>
          <a:p>
            <a:pPr marL="971550" lvl="1" indent="-514350">
              <a:lnSpc>
                <a:spcPct val="110000"/>
              </a:lnSpc>
              <a:buFont typeface="+mj-lt"/>
              <a:buAutoNum type="alphaLcParenR"/>
            </a:pPr>
            <a:r>
              <a:rPr lang="en-US" sz="1800">
                <a:latin typeface="Arial"/>
                <a:cs typeface="Arial"/>
              </a:rPr>
              <a:t>Can the vaccine be released in less than two days, by reviewing the summary lot protocol only?</a:t>
            </a:r>
          </a:p>
          <a:p>
            <a:pPr marL="457200" lvl="1" indent="0">
              <a:lnSpc>
                <a:spcPct val="110000"/>
              </a:lnSpc>
              <a:buNone/>
            </a:pPr>
            <a:endParaRPr lang="en-US" sz="1400">
              <a:latin typeface="Arial"/>
              <a:cs typeface="Arial"/>
            </a:endParaRPr>
          </a:p>
          <a:p>
            <a:pPr marL="514350" indent="-514350">
              <a:lnSpc>
                <a:spcPct val="110000"/>
              </a:lnSpc>
              <a:buFont typeface="+mj-lt"/>
              <a:buAutoNum type="arabicPeriod"/>
            </a:pPr>
            <a:endParaRPr lang="en-US" sz="1800">
              <a:solidFill>
                <a:srgbClr val="FF0000"/>
              </a:solidFill>
              <a:latin typeface="Arial"/>
              <a:cs typeface="Arial"/>
            </a:endParaRPr>
          </a:p>
          <a:p>
            <a:pPr marL="514350" indent="-514350">
              <a:lnSpc>
                <a:spcPct val="110000"/>
              </a:lnSpc>
              <a:buFont typeface="+mj-lt"/>
              <a:buAutoNum type="arabicPeriod"/>
            </a:pPr>
            <a:endParaRPr lang="en-GB" sz="1800">
              <a:latin typeface="Arial"/>
              <a:cs typeface="Arial"/>
            </a:endParaRPr>
          </a:p>
          <a:p>
            <a:pPr marL="514350" indent="-514350">
              <a:lnSpc>
                <a:spcPct val="110000"/>
              </a:lnSpc>
              <a:buFont typeface="+mj-lt"/>
              <a:buAutoNum type="arabicPeriod"/>
            </a:pPr>
            <a:endParaRPr lang="en-GB" sz="1800">
              <a:latin typeface="Arial"/>
              <a:cs typeface="Arial"/>
            </a:endParaRPr>
          </a:p>
          <a:p>
            <a:pPr marL="342900" indent="-342900">
              <a:lnSpc>
                <a:spcPct val="100000"/>
              </a:lnSpc>
              <a:spcBef>
                <a:spcPts val="600"/>
              </a:spcBef>
              <a:buFont typeface="+mj-lt"/>
              <a:buAutoNum type="arabicPeriod"/>
            </a:pPr>
            <a:endParaRPr lang="en-GB"/>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878183" y="2010631"/>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717847" y="753515"/>
            <a:ext cx="10630968" cy="5609707"/>
          </a:xfrm>
        </p:spPr>
        <p:txBody>
          <a:bodyPr vert="horz" lIns="91440" tIns="45720" rIns="91440" bIns="45720" rtlCol="0" anchor="t">
            <a:noAutofit/>
          </a:bodyPr>
          <a:lstStyle/>
          <a:p>
            <a:pPr marL="0" indent="0">
              <a:buNone/>
            </a:pPr>
            <a:r>
              <a:rPr lang="en-GB" sz="2400" b="1">
                <a:solidFill>
                  <a:schemeClr val="accent3"/>
                </a:solidFill>
                <a:latin typeface="Arial"/>
                <a:cs typeface="Arial"/>
              </a:rPr>
              <a:t>What are your next steps to ensure that the approved vaccine can be used in-country?</a:t>
            </a:r>
          </a:p>
          <a:p>
            <a:pPr marL="0" indent="0">
              <a:buNone/>
            </a:pPr>
            <a:endParaRPr lang="en-GB" sz="2400" b="1">
              <a:latin typeface="Arial"/>
              <a:cs typeface="Arial"/>
            </a:endParaRPr>
          </a:p>
          <a:p>
            <a:pPr marL="514350" indent="-514350">
              <a:lnSpc>
                <a:spcPct val="110000"/>
              </a:lnSpc>
              <a:buFont typeface="+mj-lt"/>
              <a:buAutoNum type="arabicPeriod" startAt="4"/>
            </a:pPr>
            <a:r>
              <a:rPr lang="en-GB" sz="2000">
                <a:latin typeface="Arial"/>
                <a:cs typeface="Arial"/>
              </a:rPr>
              <a:t>Once the vaccine has received all the regulatory approvals to be used, is there any regulatory oversight on storage and distribution of vaccines?</a:t>
            </a:r>
          </a:p>
          <a:p>
            <a:pPr marL="971550" lvl="1" indent="-514350">
              <a:lnSpc>
                <a:spcPct val="110000"/>
              </a:lnSpc>
              <a:buFont typeface="+mj-lt"/>
              <a:buAutoNum type="alphaLcParenR"/>
            </a:pPr>
            <a:r>
              <a:rPr lang="en-GB" sz="2000">
                <a:latin typeface="Arial"/>
                <a:cs typeface="Arial"/>
              </a:rPr>
              <a:t>What is the entity in your country responsible to store and distribute the vaccine?</a:t>
            </a:r>
          </a:p>
          <a:p>
            <a:pPr marL="971550" lvl="1" indent="-514350">
              <a:lnSpc>
                <a:spcPct val="110000"/>
              </a:lnSpc>
              <a:buFont typeface="+mj-lt"/>
              <a:buAutoNum type="alphaLcParenR"/>
            </a:pPr>
            <a:r>
              <a:rPr lang="en-US" sz="2000">
                <a:latin typeface="Segoe UI" panose="020B0502040204020203" pitchFamily="34" charset="0"/>
              </a:rPr>
              <a:t>Are these entities subject to licensing or regularly inspected by the NRA for their compliance with Good Storage and Distribution Practices (GSDP) and cold chain related guidelines?</a:t>
            </a:r>
            <a:endParaRPr lang="en-GB" sz="2000">
              <a:latin typeface="Arial"/>
              <a:cs typeface="Arial"/>
            </a:endParaRPr>
          </a:p>
          <a:p>
            <a:pPr marL="514350" indent="-514350">
              <a:lnSpc>
                <a:spcPct val="110000"/>
              </a:lnSpc>
              <a:buFont typeface="+mj-lt"/>
              <a:buAutoNum type="arabicPeriod" startAt="4"/>
            </a:pPr>
            <a:endParaRPr lang="en-GB" sz="2000">
              <a:latin typeface="Arial"/>
              <a:cs typeface="Arial"/>
            </a:endParaRPr>
          </a:p>
          <a:p>
            <a:pPr marL="342900" indent="-342900">
              <a:lnSpc>
                <a:spcPct val="100000"/>
              </a:lnSpc>
              <a:spcBef>
                <a:spcPts val="600"/>
              </a:spcBef>
              <a:buFont typeface="+mj-lt"/>
              <a:buAutoNum type="arabicPeriod" startAt="4"/>
            </a:pPr>
            <a:r>
              <a:rPr lang="en-GB" sz="2000">
                <a:latin typeface="Arial"/>
                <a:cs typeface="Arial"/>
              </a:rPr>
              <a:t>What systems are in place to ensure the safety and effectiveness of emergency-approved vaccines? </a:t>
            </a: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4 – Safety Monitoring</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fontScale="92500" lnSpcReduction="10000"/>
          </a:bodyPr>
          <a:lstStyle/>
          <a:p>
            <a:pPr>
              <a:lnSpc>
                <a:spcPct val="110000"/>
              </a:lnSpc>
            </a:pPr>
            <a:r>
              <a:rPr lang="en-GB" sz="2000" dirty="0">
                <a:latin typeface="+mj-lt"/>
                <a:cs typeface="Calibri"/>
              </a:rPr>
              <a:t>The new vaccine has been deployed and is currently being given to select target groups.   Side effects are low and within the manufacturers study criteria.</a:t>
            </a:r>
          </a:p>
          <a:p>
            <a:pPr>
              <a:lnSpc>
                <a:spcPct val="110000"/>
              </a:lnSpc>
            </a:pPr>
            <a:r>
              <a:rPr lang="en-GB" sz="2000" dirty="0">
                <a:latin typeface="+mj-lt"/>
                <a:cs typeface="Calibri"/>
              </a:rPr>
              <a:t>On Wednesday local media in </a:t>
            </a:r>
            <a:r>
              <a:rPr lang="en-GB" sz="2000" dirty="0">
                <a:highlight>
                  <a:srgbClr val="FFFF00"/>
                </a:highlight>
                <a:latin typeface="+mj-lt"/>
                <a:cs typeface="Calibri"/>
              </a:rPr>
              <a:t>XX province </a:t>
            </a:r>
            <a:r>
              <a:rPr lang="en-GB" sz="2000" dirty="0">
                <a:latin typeface="+mj-lt"/>
                <a:cs typeface="Calibri"/>
              </a:rPr>
              <a:t>has reported four cases where vaccine recipients have suffered severe breathlessness and wheezing within a couple of hours after vaccination.   All four were admitted to local hospitals and are in a serious condition according to reports.   </a:t>
            </a:r>
          </a:p>
          <a:p>
            <a:pPr>
              <a:lnSpc>
                <a:spcPct val="110000"/>
              </a:lnSpc>
            </a:pPr>
            <a:r>
              <a:rPr lang="en-GB" sz="2000" dirty="0">
                <a:latin typeface="+mj-lt"/>
                <a:cs typeface="Calibri"/>
              </a:rPr>
              <a:t>Further investigation has found that the four individuals in question received the egg-based influenza vaccine at the same time as they received the COVAX vaccine and there are indications that this may have been an allergic reaction to the influenza vaccine.  Investigations are continuing as to why the two vaccinations were administered simultaneously.</a:t>
            </a:r>
          </a:p>
          <a:p>
            <a:pPr>
              <a:lnSpc>
                <a:spcPct val="110000"/>
              </a:lnSpc>
            </a:pPr>
            <a:r>
              <a:rPr lang="en-GB" sz="2000" dirty="0">
                <a:latin typeface="+mj-lt"/>
                <a:cs typeface="Calibri"/>
              </a:rPr>
              <a:t>On Friday 5 individuals at one vaccination centre reported fever and swelling at the administration site about 5 hours after vaccination.   It appears that the vaccine given had not been stored correctly or may have been contaminated.   Investigations are ongoing.</a:t>
            </a:r>
          </a:p>
          <a:p>
            <a:pPr>
              <a:lnSpc>
                <a:spcPct val="110000"/>
              </a:lnSpc>
            </a:pPr>
            <a:r>
              <a:rPr lang="en-GB" sz="2000" dirty="0">
                <a:latin typeface="+mj-lt"/>
                <a:cs typeface="Calibri"/>
              </a:rPr>
              <a:t>The media is reporting these incidents often in inflammatory terms. </a:t>
            </a:r>
          </a:p>
          <a:p>
            <a:pPr>
              <a:lnSpc>
                <a:spcPct val="110000"/>
              </a:lnSpc>
            </a:pPr>
            <a:endParaRPr lang="en-GB"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4 – Discussion Questions</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417096" y="753515"/>
            <a:ext cx="11373852" cy="5807377"/>
          </a:xfrm>
        </p:spPr>
        <p:txBody>
          <a:bodyPr vert="horz" lIns="91440" tIns="45720" rIns="91440" bIns="45720" rtlCol="0" anchor="t">
            <a:noAutofit/>
          </a:bodyPr>
          <a:lstStyle/>
          <a:p>
            <a:pPr>
              <a:lnSpc>
                <a:spcPct val="100000"/>
              </a:lnSpc>
            </a:pPr>
            <a:r>
              <a:rPr lang="en-US" sz="1400" b="1">
                <a:solidFill>
                  <a:schemeClr val="accent3"/>
                </a:solidFill>
              </a:rPr>
              <a:t>Prior to initiating the vaccination, what will you do to prepare the local immunization program to address such situations? </a:t>
            </a:r>
          </a:p>
          <a:p>
            <a:pPr>
              <a:lnSpc>
                <a:spcPct val="100000"/>
              </a:lnSpc>
            </a:pPr>
            <a:r>
              <a:rPr lang="en-US" sz="1400" b="1">
                <a:solidFill>
                  <a:schemeClr val="accent3"/>
                </a:solidFill>
              </a:rPr>
              <a:t>At the local level, describe how you will report these finding and who will these be reported to.</a:t>
            </a:r>
          </a:p>
          <a:p>
            <a:pPr>
              <a:lnSpc>
                <a:spcPct val="100000"/>
              </a:lnSpc>
            </a:pPr>
            <a:r>
              <a:rPr lang="en-US" sz="1400" b="1">
                <a:solidFill>
                  <a:schemeClr val="accent3"/>
                </a:solidFill>
              </a:rPr>
              <a:t>Please detail the steps you will take to investigate and respond to this situation.</a:t>
            </a:r>
          </a:p>
          <a:p>
            <a:pPr>
              <a:lnSpc>
                <a:spcPct val="100000"/>
              </a:lnSpc>
            </a:pPr>
            <a:r>
              <a:rPr lang="en-US" sz="1400" b="1">
                <a:solidFill>
                  <a:schemeClr val="accent3"/>
                </a:solidFill>
              </a:rPr>
              <a:t>How will you address concerns that will arise within the community on vaccine safety.</a:t>
            </a:r>
            <a:endParaRPr lang="en-US" sz="1400" b="1"/>
          </a:p>
          <a:p>
            <a:pPr marL="0" indent="0">
              <a:lnSpc>
                <a:spcPct val="100000"/>
              </a:lnSpc>
              <a:buNone/>
            </a:pPr>
            <a:r>
              <a:rPr lang="en-US" sz="1400" b="1"/>
              <a:t>Specific Questions</a:t>
            </a:r>
          </a:p>
          <a:p>
            <a:pPr marL="514350" lvl="0" indent="-514350">
              <a:lnSpc>
                <a:spcPct val="100000"/>
              </a:lnSpc>
              <a:buFont typeface="+mj-lt"/>
              <a:buAutoNum type="arabicPeriod"/>
            </a:pPr>
            <a:r>
              <a:rPr lang="en-GB" sz="1400">
                <a:latin typeface="Arial"/>
                <a:cs typeface="Arial"/>
              </a:rPr>
              <a:t>Prior to starting Covid-19 vaccination, What are the specific activities that you will do at the district level and local level to prepare the health staff to respond to adverse events?</a:t>
            </a:r>
          </a:p>
          <a:p>
            <a:pPr marL="514350" lvl="0" indent="-514350">
              <a:lnSpc>
                <a:spcPct val="100000"/>
              </a:lnSpc>
              <a:buFont typeface="+mj-lt"/>
              <a:buAutoNum type="arabicPeriod"/>
            </a:pPr>
            <a:r>
              <a:rPr lang="en-GB" sz="1400">
                <a:latin typeface="Arial"/>
                <a:cs typeface="Arial"/>
              </a:rPr>
              <a:t>What is the difference in the approach and content in the training given to 1. Vaccinators 2. Investigators 3. AEFI committee members?</a:t>
            </a:r>
          </a:p>
          <a:p>
            <a:pPr marL="514350" lvl="0" indent="-514350">
              <a:lnSpc>
                <a:spcPct val="100000"/>
              </a:lnSpc>
              <a:buFont typeface="+mj-lt"/>
              <a:buAutoNum type="arabicPeriod"/>
            </a:pPr>
            <a:r>
              <a:rPr lang="en-GB" sz="1400">
                <a:latin typeface="Arial"/>
                <a:cs typeface="Arial"/>
              </a:rPr>
              <a:t>If an adverse event occurs, what is the reporting content and the reporting and decision-making process at the different levels of the hierarchy (district, province and national levels)?</a:t>
            </a:r>
          </a:p>
          <a:p>
            <a:pPr marL="514350" lvl="0" indent="-514350">
              <a:lnSpc>
                <a:spcPct val="100000"/>
              </a:lnSpc>
              <a:buFont typeface="+mj-lt"/>
              <a:buAutoNum type="arabicPeriod"/>
            </a:pPr>
            <a:r>
              <a:rPr lang="en-GB" sz="1400">
                <a:latin typeface="Arial"/>
                <a:cs typeface="Arial"/>
              </a:rPr>
              <a:t>What is a serious adverse event? What is the purpose of the investigation of serious adverse events? What are the key steps involved? Who investigates? </a:t>
            </a:r>
          </a:p>
          <a:p>
            <a:pPr marL="514350" lvl="0" indent="-514350">
              <a:lnSpc>
                <a:spcPct val="100000"/>
              </a:lnSpc>
              <a:buFont typeface="+mj-lt"/>
              <a:buAutoNum type="arabicPeriod"/>
            </a:pPr>
            <a:r>
              <a:rPr lang="en-GB" sz="1400">
                <a:latin typeface="Arial"/>
                <a:cs typeface="Arial"/>
              </a:rPr>
              <a:t>How is vaccine safety data collected, collated, transmitted, processed and interpreted at the peripheral level, district, province and national levels? </a:t>
            </a:r>
          </a:p>
          <a:p>
            <a:pPr marL="514350" lvl="0" indent="-514350">
              <a:lnSpc>
                <a:spcPct val="100000"/>
              </a:lnSpc>
              <a:buFont typeface="+mj-lt"/>
              <a:buAutoNum type="arabicPeriod"/>
            </a:pPr>
            <a:r>
              <a:rPr lang="en-GB" sz="1400">
                <a:latin typeface="Arial"/>
                <a:cs typeface="Arial"/>
              </a:rPr>
              <a:t>What is meant by causality assessment of an adverse event following immunization (AEFI)? Who performs this assessment? What is the outcome of such an assessment? </a:t>
            </a:r>
          </a:p>
          <a:p>
            <a:pPr marL="514350" lvl="0" indent="-514350">
              <a:lnSpc>
                <a:spcPct val="100000"/>
              </a:lnSpc>
              <a:buFont typeface="+mj-lt"/>
              <a:buAutoNum type="arabicPeriod"/>
            </a:pPr>
            <a:r>
              <a:rPr lang="en-GB" sz="1400">
                <a:latin typeface="Arial"/>
                <a:cs typeface="Arial"/>
              </a:rPr>
              <a:t>How do you communicate the findings of causality assessment with the different levels of the hierarchy and  supplier/manufacturer?</a:t>
            </a:r>
          </a:p>
          <a:p>
            <a:pPr marL="514350" lvl="0" indent="-514350">
              <a:lnSpc>
                <a:spcPct val="100000"/>
              </a:lnSpc>
              <a:buFont typeface="+mj-lt"/>
              <a:buAutoNum type="arabicPeriod"/>
            </a:pPr>
            <a:r>
              <a:rPr lang="en-GB" sz="1400">
                <a:latin typeface="Arial"/>
                <a:cs typeface="Arial"/>
              </a:rPr>
              <a:t>What is your public communication strategy?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86731" y="5595013"/>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Hot-Wash</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en-US" sz="3200" b="1"/>
              <a:t>Initial feedback from the participants on the </a:t>
            </a:r>
            <a:r>
              <a:rPr lang="en-US" sz="3200" b="1" err="1"/>
              <a:t>TTx</a:t>
            </a:r>
            <a:endParaRPr lang="en-US" sz="3200" b="1"/>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Facilitated Debriefing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&amp;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Action Planning</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en-US"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GAP analysis: Focus group discussion to review readiness benchmarks</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en-US"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Action planning</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en-US" sz="24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Participants feedback </a:t>
            </a:r>
            <a:r>
              <a:rPr kumimoji="0" lang="en-US"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form</a:t>
            </a:r>
          </a:p>
        </p:txBody>
      </p:sp>
      <p:pic>
        <p:nvPicPr>
          <p:cNvPr id="1026" name="Picture 2" descr="WHOCOVID19_20200720_BGD_207">
            <a:extLst>
              <a:ext uri="{FF2B5EF4-FFF2-40B4-BE49-F238E27FC236}">
                <a16:creationId xmlns:a16="http://schemas.microsoft.com/office/drawing/2014/main" id="{5E7D0FA3-5548-C948-81A3-659F68BCE9C3}"/>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3046" y="924872"/>
            <a:ext cx="7475024" cy="5357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sz="3600"/>
              <a:t>Guiding </a:t>
            </a:r>
            <a:r>
              <a:rPr sz="3600" spc="-5"/>
              <a:t>Preparedness and</a:t>
            </a:r>
            <a:r>
              <a:rPr sz="3600" spc="-90"/>
              <a:t> </a:t>
            </a:r>
            <a:r>
              <a:rPr sz="3600" spc="-5"/>
              <a:t>Response</a:t>
            </a:r>
            <a:endParaRPr sz="3600"/>
          </a:p>
        </p:txBody>
      </p:sp>
      <p:sp>
        <p:nvSpPr>
          <p:cNvPr id="3" name="object 3"/>
          <p:cNvSpPr txBox="1"/>
          <p:nvPr/>
        </p:nvSpPr>
        <p:spPr>
          <a:xfrm>
            <a:off x="5560608" y="6638035"/>
            <a:ext cx="1200150"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20 October</a:t>
            </a:r>
            <a:r>
              <a:rPr kumimoji="0" sz="1200" b="1" i="0" u="none" strike="noStrike" kern="1200" cap="none" spc="-65" normalizeH="0" baseline="0" noProof="0">
                <a:ln>
                  <a:noFill/>
                </a:ln>
                <a:solidFill>
                  <a:srgbClr val="FFFFFF"/>
                </a:solidFill>
                <a:effectLst/>
                <a:uLnTx/>
                <a:uFillTx/>
                <a:latin typeface="Arial"/>
                <a:ea typeface="+mn-ea"/>
                <a:cs typeface="Arial"/>
              </a:rPr>
              <a:t> </a:t>
            </a:r>
            <a:r>
              <a:rPr kumimoji="0" sz="1200" b="1" i="0" u="none" strike="noStrike" kern="1200" cap="none" spc="-5" normalizeH="0" baseline="0" noProof="0">
                <a:ln>
                  <a:noFill/>
                </a:ln>
                <a:solidFill>
                  <a:srgbClr val="FFFFFF"/>
                </a:solidFill>
                <a:effectLst/>
                <a:uLnTx/>
                <a:uFillTx/>
                <a:latin typeface="Arial"/>
                <a:ea typeface="+mn-ea"/>
                <a:cs typeface="Arial"/>
              </a:rPr>
              <a:t>2020</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4" name="object 4"/>
          <p:cNvSpPr txBox="1"/>
          <p:nvPr/>
        </p:nvSpPr>
        <p:spPr>
          <a:xfrm>
            <a:off x="447137" y="2269835"/>
            <a:ext cx="5181600" cy="4321696"/>
          </a:xfrm>
          <a:prstGeom prst="rect">
            <a:avLst/>
          </a:prstGeom>
        </p:spPr>
        <p:txBody>
          <a:bodyPr vert="horz" wrap="square" lIns="0" tIns="12700" rIns="0" bIns="0" rtlCol="0" anchor="t">
            <a:spAutoFit/>
          </a:bodyPr>
          <a:lstStyle/>
          <a:p>
            <a:pPr marL="12700" marR="5080" algn="just">
              <a:defRPr/>
            </a:pPr>
            <a:r>
              <a:rPr kumimoji="0" lang="en-GB" sz="2000" b="0" i="1" u="none" strike="noStrike" kern="1200" cap="none" spc="0" normalizeH="0" baseline="0" noProof="0">
                <a:ln>
                  <a:noFill/>
                </a:ln>
                <a:effectLst/>
                <a:uLnTx/>
                <a:uFillTx/>
                <a:latin typeface="Arial"/>
                <a:ea typeface="+mn-ea"/>
                <a:cs typeface="Arial"/>
              </a:rPr>
              <a:t>S</a:t>
            </a:r>
            <a:r>
              <a:rPr kumimoji="0" sz="2000" b="0" i="1" u="none" strike="noStrike" kern="1200" cap="none" spc="0" normalizeH="0" baseline="0" noProof="0" err="1">
                <a:ln>
                  <a:noFill/>
                </a:ln>
                <a:effectLst/>
                <a:uLnTx/>
                <a:uFillTx/>
                <a:latin typeface="Arial"/>
                <a:ea typeface="+mn-ea"/>
                <a:cs typeface="Arial"/>
              </a:rPr>
              <a:t>ince</a:t>
            </a:r>
            <a:r>
              <a:rPr kumimoji="0" sz="2000" b="0" i="1" u="none" strike="noStrike" kern="1200" cap="none" spc="0" normalizeH="0" baseline="0" noProof="0">
                <a:ln>
                  <a:noFill/>
                </a:ln>
                <a:effectLst/>
                <a:uLnTx/>
                <a:uFillTx/>
                <a:latin typeface="Arial"/>
                <a:ea typeface="+mn-ea"/>
                <a:cs typeface="Arial"/>
              </a:rPr>
              <a:t> </a:t>
            </a:r>
            <a:r>
              <a:rPr kumimoji="0" sz="2000" b="0" i="1" u="none" strike="noStrike" kern="1200" cap="none" spc="-5" normalizeH="0" baseline="0" noProof="0">
                <a:ln>
                  <a:noFill/>
                </a:ln>
                <a:effectLst/>
                <a:uLnTx/>
                <a:uFillTx/>
                <a:latin typeface="Arial"/>
                <a:ea typeface="+mn-ea"/>
                <a:cs typeface="Arial"/>
              </a:rPr>
              <a:t>January 2020, </a:t>
            </a:r>
            <a:r>
              <a:rPr kumimoji="0" sz="2000" b="0" i="1" u="none" strike="noStrike" kern="1200" cap="none" spc="0" normalizeH="0" baseline="0" noProof="0">
                <a:ln>
                  <a:noFill/>
                </a:ln>
                <a:effectLst/>
                <a:uLnTx/>
                <a:uFillTx/>
                <a:latin typeface="Arial"/>
                <a:ea typeface="+mn-ea"/>
                <a:cs typeface="Arial"/>
              </a:rPr>
              <a:t>WHO has published </a:t>
            </a:r>
            <a:r>
              <a:rPr kumimoji="0" sz="2000" b="0" i="1" u="none" strike="noStrike" kern="1200" cap="none" spc="-5" normalizeH="0" baseline="0" noProof="0">
                <a:ln>
                  <a:noFill/>
                </a:ln>
                <a:effectLst/>
                <a:uLnTx/>
                <a:uFillTx/>
                <a:latin typeface="Arial"/>
                <a:ea typeface="+mn-ea"/>
                <a:cs typeface="Arial"/>
              </a:rPr>
              <a:t>more than </a:t>
            </a:r>
            <a:r>
              <a:rPr kumimoji="0" sz="2000" b="0" i="1" u="none" strike="noStrike" kern="1200" cap="none" spc="0" normalizeH="0" baseline="0" noProof="0">
                <a:ln>
                  <a:noFill/>
                </a:ln>
                <a:effectLst/>
                <a:uLnTx/>
                <a:uFillTx/>
                <a:latin typeface="Arial"/>
                <a:ea typeface="+mn-ea"/>
                <a:cs typeface="Arial"/>
              </a:rPr>
              <a:t>100 </a:t>
            </a:r>
            <a:r>
              <a:rPr kumimoji="0" sz="2000" b="0" i="1" u="none" strike="noStrike" kern="1200" cap="none" spc="-5" normalizeH="0" baseline="0" noProof="0">
                <a:ln>
                  <a:noFill/>
                </a:ln>
                <a:effectLst/>
                <a:uLnTx/>
                <a:uFillTx/>
                <a:latin typeface="Arial"/>
                <a:ea typeface="+mn-ea"/>
                <a:cs typeface="Arial"/>
              </a:rPr>
              <a:t>documents </a:t>
            </a:r>
            <a:r>
              <a:rPr kumimoji="0" sz="2000" b="0" i="1" u="none" strike="noStrike" kern="1200" cap="none" spc="0" normalizeH="0" baseline="0" noProof="0">
                <a:ln>
                  <a:noFill/>
                </a:ln>
                <a:effectLst/>
                <a:uLnTx/>
                <a:uFillTx/>
                <a:latin typeface="Arial"/>
                <a:ea typeface="+mn-ea"/>
                <a:cs typeface="Arial"/>
              </a:rPr>
              <a:t>about </a:t>
            </a:r>
            <a:r>
              <a:rPr kumimoji="0" sz="2000" b="0" i="1" u="none" strike="noStrike" kern="1200" cap="none" spc="-5" normalizeH="0" baseline="0" noProof="0">
                <a:ln>
                  <a:noFill/>
                </a:ln>
                <a:effectLst/>
                <a:uLnTx/>
                <a:uFillTx/>
                <a:latin typeface="Arial"/>
                <a:ea typeface="+mn-ea"/>
                <a:cs typeface="Arial"/>
              </a:rPr>
              <a:t>COVID-19. Of these, more</a:t>
            </a:r>
            <a:r>
              <a:rPr lang="en-US" sz="2000" i="1" spc="-5">
                <a:latin typeface="Arial"/>
                <a:cs typeface="Arial"/>
              </a:rPr>
              <a:t> </a:t>
            </a:r>
            <a:r>
              <a:rPr kumimoji="0" sz="2000" b="0" i="1" u="none" strike="noStrike" kern="1200" cap="none" spc="-5" normalizeH="0" baseline="0" noProof="0">
                <a:ln>
                  <a:noFill/>
                </a:ln>
                <a:effectLst/>
                <a:uLnTx/>
                <a:uFillTx/>
                <a:latin typeface="Arial"/>
                <a:ea typeface="+mn-ea"/>
                <a:cs typeface="Arial"/>
              </a:rPr>
              <a:t> than </a:t>
            </a:r>
            <a:r>
              <a:rPr kumimoji="0" sz="2000" b="0" i="1" u="none" strike="noStrike" kern="1200" cap="none" spc="0" normalizeH="0" baseline="0" noProof="0">
                <a:ln>
                  <a:noFill/>
                </a:ln>
                <a:effectLst/>
                <a:uLnTx/>
                <a:uFillTx/>
                <a:latin typeface="Arial"/>
                <a:ea typeface="+mn-ea"/>
                <a:cs typeface="Arial"/>
              </a:rPr>
              <a:t>half </a:t>
            </a:r>
            <a:r>
              <a:rPr kumimoji="0" sz="2000" b="0" i="1" u="none" strike="noStrike" kern="1200" cap="none" spc="-5" normalizeH="0" baseline="0" noProof="0">
                <a:ln>
                  <a:noFill/>
                </a:ln>
                <a:effectLst/>
                <a:uLnTx/>
                <a:uFillTx/>
                <a:latin typeface="Arial"/>
                <a:ea typeface="+mn-ea"/>
                <a:cs typeface="Arial"/>
              </a:rPr>
              <a:t>are </a:t>
            </a:r>
            <a:r>
              <a:rPr kumimoji="0" sz="2000" b="0" i="1" u="none" strike="noStrike" kern="1200" cap="none" spc="0" normalizeH="0" baseline="0" noProof="0">
                <a:ln>
                  <a:noFill/>
                </a:ln>
                <a:effectLst/>
                <a:uLnTx/>
                <a:uFillTx/>
                <a:latin typeface="Arial"/>
                <a:ea typeface="+mn-ea"/>
                <a:cs typeface="Arial"/>
              </a:rPr>
              <a:t>detailed </a:t>
            </a:r>
            <a:r>
              <a:rPr kumimoji="0" sz="2000" b="0" i="1" u="none" strike="noStrike" kern="1200" cap="none" spc="-5" normalizeH="0" baseline="0" noProof="0">
                <a:ln>
                  <a:noFill/>
                </a:ln>
                <a:effectLst/>
                <a:uLnTx/>
                <a:uFillTx/>
                <a:latin typeface="Arial"/>
                <a:cs typeface="Arial"/>
                <a:hlinkClick r:id="rId3"/>
              </a:rPr>
              <a:t>technical </a:t>
            </a:r>
            <a:r>
              <a:rPr kumimoji="0" sz="2000" b="0" i="1" u="none" strike="noStrike" kern="1200" cap="none" spc="0" normalizeH="0" baseline="0" noProof="0">
                <a:ln>
                  <a:noFill/>
                </a:ln>
                <a:effectLst/>
                <a:uLnTx/>
                <a:uFillTx/>
                <a:latin typeface="Arial"/>
                <a:cs typeface="Arial"/>
                <a:hlinkClick r:id="rId3"/>
              </a:rPr>
              <a:t>guidance</a:t>
            </a:r>
            <a:r>
              <a:rPr lang="en-US" sz="2000" i="1">
                <a:latin typeface="Arial"/>
                <a:cs typeface="Arial"/>
                <a:hlinkClick r:id="rId3"/>
              </a:rPr>
              <a:t> </a:t>
            </a:r>
            <a:r>
              <a:rPr lang="en-US" sz="2000" i="1">
                <a:latin typeface="Arial"/>
                <a:cs typeface="Arial"/>
              </a:rPr>
              <a:t>on how to:</a:t>
            </a:r>
            <a:endParaRPr lang="en-US" sz="2000" i="1" spc="-5">
              <a:latin typeface="Arial"/>
              <a:cs typeface="Arial"/>
            </a:endParaRPr>
          </a:p>
          <a:p>
            <a:pPr marL="355600" marR="5080" indent="-342900" algn="just">
              <a:buFont typeface="Arial"/>
              <a:buChar char="•"/>
              <a:defRPr/>
            </a:pPr>
            <a:r>
              <a:rPr kumimoji="0" sz="2000" b="0" i="1" u="none" strike="noStrike" kern="1200" cap="none" spc="-5" normalizeH="0" baseline="0" noProof="0">
                <a:ln>
                  <a:noFill/>
                </a:ln>
                <a:effectLst/>
                <a:uLnTx/>
                <a:uFillTx/>
                <a:latin typeface="Arial"/>
                <a:ea typeface="+mn-ea"/>
                <a:cs typeface="Arial"/>
              </a:rPr>
              <a:t>find </a:t>
            </a:r>
            <a:r>
              <a:rPr kumimoji="0" sz="2000" b="0" i="1" u="none" strike="noStrike" kern="1200" cap="none" spc="0" normalizeH="0" baseline="0" noProof="0">
                <a:ln>
                  <a:noFill/>
                </a:ln>
                <a:effectLst/>
                <a:uLnTx/>
                <a:uFillTx/>
                <a:latin typeface="Arial"/>
                <a:ea typeface="+mn-ea"/>
                <a:cs typeface="Arial"/>
              </a:rPr>
              <a:t>and </a:t>
            </a:r>
            <a:r>
              <a:rPr kumimoji="0" sz="2000" b="0" i="1" u="none" strike="noStrike" kern="1200" cap="none" spc="-5" normalizeH="0" baseline="0" noProof="0">
                <a:ln>
                  <a:noFill/>
                </a:ln>
                <a:effectLst/>
                <a:uLnTx/>
                <a:uFillTx/>
                <a:latin typeface="Arial"/>
                <a:ea typeface="+mn-ea"/>
                <a:cs typeface="Arial"/>
              </a:rPr>
              <a:t>test </a:t>
            </a:r>
            <a:r>
              <a:rPr kumimoji="0" sz="2000" b="0" i="1" u="none" strike="noStrike" kern="1200" cap="none" spc="0" normalizeH="0" baseline="0" noProof="0">
                <a:ln>
                  <a:noFill/>
                </a:ln>
                <a:effectLst/>
                <a:uLnTx/>
                <a:uFillTx/>
                <a:latin typeface="Arial"/>
                <a:ea typeface="+mn-ea"/>
                <a:cs typeface="Arial"/>
              </a:rPr>
              <a:t>cases,</a:t>
            </a:r>
            <a:r>
              <a:rPr lang="en-US" sz="2000" i="1">
                <a:latin typeface="Arial"/>
                <a:cs typeface="Arial"/>
              </a:rPr>
              <a:t> </a:t>
            </a:r>
            <a:endParaRPr lang="en-US" sz="2000" i="1" spc="-5">
              <a:latin typeface="Arial"/>
              <a:cs typeface="Arial"/>
            </a:endParaRPr>
          </a:p>
          <a:p>
            <a:pPr marL="355600" marR="5080" indent="-342900" algn="just">
              <a:buFont typeface="Arial"/>
              <a:buChar char="•"/>
              <a:defRPr/>
            </a:pPr>
            <a:r>
              <a:rPr lang="en-US" sz="2000" i="1">
                <a:latin typeface="Arial"/>
                <a:cs typeface="Arial"/>
              </a:rPr>
              <a:t>provide</a:t>
            </a:r>
            <a:r>
              <a:rPr kumimoji="0" sz="2000" b="0" i="1" u="none" strike="noStrike" kern="1200" cap="none" spc="0" normalizeH="0" baseline="0" noProof="0">
                <a:ln>
                  <a:noFill/>
                </a:ln>
                <a:effectLst/>
                <a:uLnTx/>
                <a:uFillTx/>
                <a:latin typeface="Arial"/>
                <a:ea typeface="+mn-ea"/>
                <a:cs typeface="Arial"/>
              </a:rPr>
              <a:t> </a:t>
            </a:r>
            <a:r>
              <a:rPr kumimoji="0" sz="2000" b="0" i="1" u="none" strike="noStrike" kern="1200" cap="none" spc="-5" normalizeH="0" baseline="0" noProof="0">
                <a:ln>
                  <a:noFill/>
                </a:ln>
                <a:effectLst/>
                <a:uLnTx/>
                <a:uFillTx/>
                <a:latin typeface="Arial"/>
                <a:ea typeface="+mn-ea"/>
                <a:cs typeface="Arial"/>
              </a:rPr>
              <a:t>safe </a:t>
            </a:r>
            <a:r>
              <a:rPr kumimoji="0" sz="2000" b="0" i="1" u="none" strike="noStrike" kern="1200" cap="none" spc="0" normalizeH="0" baseline="0" noProof="0">
                <a:ln>
                  <a:noFill/>
                </a:ln>
                <a:effectLst/>
                <a:uLnTx/>
                <a:uFillTx/>
                <a:latin typeface="Arial"/>
                <a:ea typeface="+mn-ea"/>
                <a:cs typeface="Arial"/>
              </a:rPr>
              <a:t>and</a:t>
            </a:r>
            <a:r>
              <a:rPr lang="en-US" sz="2000" i="1">
                <a:latin typeface="Arial"/>
                <a:cs typeface="Arial"/>
              </a:rPr>
              <a:t> </a:t>
            </a:r>
            <a:r>
              <a:rPr kumimoji="0" sz="2000" b="0" i="1" u="none" strike="noStrike" kern="1200" cap="none" spc="0" normalizeH="0" baseline="0" noProof="0">
                <a:ln>
                  <a:noFill/>
                </a:ln>
                <a:effectLst/>
                <a:uLnTx/>
                <a:uFillTx/>
                <a:latin typeface="Arial"/>
                <a:ea typeface="+mn-ea"/>
                <a:cs typeface="Arial"/>
              </a:rPr>
              <a:t> </a:t>
            </a:r>
            <a:r>
              <a:rPr kumimoji="0" sz="2000" b="0" i="1" u="none" strike="noStrike" kern="1200" cap="none" spc="-5" normalizeH="0" baseline="0" noProof="0">
                <a:ln>
                  <a:noFill/>
                </a:ln>
                <a:effectLst/>
                <a:uLnTx/>
                <a:uFillTx/>
                <a:latin typeface="Arial"/>
                <a:ea typeface="+mn-ea"/>
                <a:cs typeface="Arial"/>
              </a:rPr>
              <a:t>appropriate care for </a:t>
            </a:r>
            <a:r>
              <a:rPr kumimoji="0" sz="2000" b="0" i="1" u="none" strike="noStrike" kern="1200" cap="none" spc="0" normalizeH="0" baseline="0" noProof="0">
                <a:ln>
                  <a:noFill/>
                </a:ln>
                <a:effectLst/>
                <a:uLnTx/>
                <a:uFillTx/>
                <a:latin typeface="Arial"/>
                <a:ea typeface="+mn-ea"/>
                <a:cs typeface="Arial"/>
              </a:rPr>
              <a:t>people depending </a:t>
            </a:r>
            <a:r>
              <a:rPr lang="en-US" sz="2000" i="1">
                <a:latin typeface="Arial"/>
                <a:cs typeface="Arial"/>
              </a:rPr>
              <a:t>on </a:t>
            </a:r>
            <a:r>
              <a:rPr lang="en-US" sz="2000" i="1" spc="-5">
                <a:latin typeface="Arial"/>
                <a:cs typeface="Arial"/>
              </a:rPr>
              <a:t>the severity </a:t>
            </a:r>
            <a:r>
              <a:rPr lang="en-US" sz="2000" i="1">
                <a:latin typeface="Arial"/>
                <a:cs typeface="Arial"/>
              </a:rPr>
              <a:t>of </a:t>
            </a:r>
            <a:r>
              <a:rPr lang="en-US" sz="2000" i="1" spc="-5">
                <a:latin typeface="Arial"/>
                <a:cs typeface="Arial"/>
              </a:rPr>
              <a:t>their </a:t>
            </a:r>
            <a:r>
              <a:rPr lang="en-US" sz="2000" i="1">
                <a:latin typeface="Arial"/>
                <a:cs typeface="Arial"/>
              </a:rPr>
              <a:t>illness, </a:t>
            </a:r>
            <a:endParaRPr lang="en-US" sz="2000" i="1" spc="-5">
              <a:latin typeface="Arial"/>
              <a:cs typeface="Arial"/>
            </a:endParaRPr>
          </a:p>
          <a:p>
            <a:pPr marL="355600" marR="5080" indent="-342900" algn="just">
              <a:buFont typeface="Arial"/>
              <a:buChar char="•"/>
              <a:defRPr/>
            </a:pPr>
            <a:r>
              <a:rPr lang="en-US" sz="2000" i="1" spc="-5">
                <a:latin typeface="Arial"/>
                <a:cs typeface="Arial"/>
              </a:rPr>
              <a:t>trace</a:t>
            </a:r>
            <a:r>
              <a:rPr kumimoji="0" sz="2000" b="0" i="1" u="none" strike="noStrike" kern="1200" cap="none" spc="-5" normalizeH="0" baseline="0" noProof="0">
                <a:ln>
                  <a:noFill/>
                </a:ln>
                <a:effectLst/>
                <a:uLnTx/>
                <a:uFillTx/>
                <a:latin typeface="Arial"/>
                <a:ea typeface="+mn-ea"/>
                <a:cs typeface="Arial"/>
              </a:rPr>
              <a:t> </a:t>
            </a:r>
            <a:r>
              <a:rPr kumimoji="0" sz="2000" b="0" i="1" u="none" strike="noStrike" kern="1200" cap="none" spc="0" normalizeH="0" baseline="0" noProof="0">
                <a:ln>
                  <a:noFill/>
                </a:ln>
                <a:effectLst/>
                <a:uLnTx/>
                <a:uFillTx/>
                <a:latin typeface="Arial"/>
                <a:ea typeface="+mn-ea"/>
                <a:cs typeface="Arial"/>
              </a:rPr>
              <a:t>and </a:t>
            </a:r>
            <a:r>
              <a:rPr kumimoji="0" sz="2000" b="0" i="1" u="none" strike="noStrike" kern="1200" cap="none" spc="-5" normalizeH="0" baseline="0" noProof="0">
                <a:ln>
                  <a:noFill/>
                </a:ln>
                <a:effectLst/>
                <a:uLnTx/>
                <a:uFillTx/>
                <a:latin typeface="Arial"/>
                <a:ea typeface="+mn-ea"/>
                <a:cs typeface="Arial"/>
              </a:rPr>
              <a:t>quarantine</a:t>
            </a:r>
            <a:r>
              <a:rPr lang="en-US" sz="2000" i="1" spc="-5">
                <a:latin typeface="Arial"/>
                <a:cs typeface="Arial"/>
              </a:rPr>
              <a:t> </a:t>
            </a:r>
            <a:r>
              <a:rPr kumimoji="0" sz="2000" b="0" i="1" u="none" strike="noStrike" kern="1200" cap="none" spc="-5" normalizeH="0" baseline="0" noProof="0">
                <a:ln>
                  <a:noFill/>
                </a:ln>
                <a:effectLst/>
                <a:uLnTx/>
                <a:uFillTx/>
                <a:latin typeface="Arial"/>
                <a:ea typeface="+mn-ea"/>
                <a:cs typeface="Arial"/>
              </a:rPr>
              <a:t> contacts, </a:t>
            </a:r>
            <a:endParaRPr lang="en-US" sz="2000" i="1" spc="-5">
              <a:latin typeface="Arial"/>
              <a:cs typeface="Arial"/>
            </a:endParaRPr>
          </a:p>
          <a:p>
            <a:pPr marL="355600" marR="5080" indent="-342900" algn="just">
              <a:buFont typeface="Arial"/>
              <a:buChar char="•"/>
              <a:defRPr/>
            </a:pPr>
            <a:r>
              <a:rPr lang="en-US" sz="2000" i="1" spc="-5">
                <a:latin typeface="Arial"/>
                <a:cs typeface="Arial"/>
              </a:rPr>
              <a:t>prevent</a:t>
            </a:r>
            <a:r>
              <a:rPr kumimoji="0" sz="2000" b="0" i="1" u="none" strike="noStrike" kern="1200" cap="none" spc="-5" normalizeH="0" baseline="0" noProof="0">
                <a:ln>
                  <a:noFill/>
                </a:ln>
                <a:effectLst/>
                <a:uLnTx/>
                <a:uFillTx/>
                <a:latin typeface="Arial"/>
                <a:ea typeface="+mn-ea"/>
                <a:cs typeface="Arial"/>
              </a:rPr>
              <a:t> transmission from </a:t>
            </a:r>
            <a:r>
              <a:rPr kumimoji="0" sz="2000" b="0" i="1" u="none" strike="noStrike" kern="1200" cap="none" spc="0" normalizeH="0" baseline="0" noProof="0">
                <a:ln>
                  <a:noFill/>
                </a:ln>
                <a:effectLst/>
                <a:uLnTx/>
                <a:uFillTx/>
                <a:latin typeface="Arial"/>
                <a:ea typeface="+mn-ea"/>
                <a:cs typeface="Arial"/>
              </a:rPr>
              <a:t>one </a:t>
            </a:r>
            <a:r>
              <a:rPr kumimoji="0" sz="2000" b="0" i="1" u="none" strike="noStrike" kern="1200" cap="none" spc="-5" normalizeH="0" baseline="0" noProof="0">
                <a:ln>
                  <a:noFill/>
                </a:ln>
                <a:effectLst/>
                <a:uLnTx/>
                <a:uFillTx/>
                <a:latin typeface="Arial"/>
                <a:ea typeface="+mn-ea"/>
                <a:cs typeface="Arial"/>
              </a:rPr>
              <a:t>person to another, </a:t>
            </a:r>
            <a:endParaRPr lang="en-US" sz="2000" i="1" spc="-5">
              <a:latin typeface="Arial"/>
              <a:cs typeface="Arial"/>
            </a:endParaRPr>
          </a:p>
          <a:p>
            <a:pPr marL="355600" marR="5080" indent="-342900" algn="just">
              <a:buFont typeface="Arial"/>
              <a:buChar char="•"/>
              <a:defRPr/>
            </a:pPr>
            <a:r>
              <a:rPr lang="en-US" sz="2000" i="1" spc="-5">
                <a:latin typeface="Arial"/>
                <a:cs typeface="Arial"/>
              </a:rPr>
              <a:t>protect</a:t>
            </a:r>
            <a:r>
              <a:rPr kumimoji="0" sz="2000" b="0" i="1" u="none" strike="noStrike" kern="1200" cap="none" spc="-5" normalizeH="0" baseline="0" noProof="0">
                <a:ln>
                  <a:noFill/>
                </a:ln>
                <a:effectLst/>
                <a:uLnTx/>
                <a:uFillTx/>
                <a:latin typeface="Arial"/>
                <a:ea typeface="+mn-ea"/>
                <a:cs typeface="Arial"/>
              </a:rPr>
              <a:t> health </a:t>
            </a:r>
            <a:r>
              <a:rPr lang="en-US" sz="2000" i="1" spc="-5">
                <a:latin typeface="Arial"/>
                <a:cs typeface="Arial"/>
              </a:rPr>
              <a:t>workers</a:t>
            </a:r>
            <a:r>
              <a:rPr kumimoji="0" sz="2000" b="0" i="1" u="none" strike="noStrike" kern="1200" cap="none" spc="-5" normalizeH="0" baseline="0" noProof="0">
                <a:ln>
                  <a:noFill/>
                </a:ln>
                <a:effectLst/>
                <a:uLnTx/>
                <a:uFillTx/>
                <a:latin typeface="Arial"/>
                <a:ea typeface="+mn-ea"/>
                <a:cs typeface="Arial"/>
              </a:rPr>
              <a:t>,</a:t>
            </a:r>
            <a:r>
              <a:rPr lang="en-US" sz="2000" i="1" spc="-5">
                <a:latin typeface="Arial"/>
                <a:cs typeface="Arial"/>
              </a:rPr>
              <a:t> </a:t>
            </a:r>
            <a:r>
              <a:rPr kumimoji="0" sz="2000" b="0" i="1" u="none" strike="noStrike" kern="1200" cap="none" spc="-5" normalizeH="0" baseline="0" noProof="0">
                <a:ln>
                  <a:noFill/>
                </a:ln>
                <a:effectLst/>
                <a:uLnTx/>
                <a:uFillTx/>
                <a:latin typeface="Arial"/>
                <a:ea typeface="+mn-ea"/>
                <a:cs typeface="Arial"/>
              </a:rPr>
              <a:t> </a:t>
            </a:r>
            <a:r>
              <a:rPr kumimoji="0" sz="2000" b="0" i="1" u="none" strike="noStrike" kern="1200" cap="none" spc="0" normalizeH="0" baseline="0" noProof="0">
                <a:ln>
                  <a:noFill/>
                </a:ln>
                <a:effectLst/>
                <a:uLnTx/>
                <a:uFillTx/>
                <a:latin typeface="Arial"/>
                <a:ea typeface="+mn-ea"/>
                <a:cs typeface="Arial"/>
              </a:rPr>
              <a:t>and</a:t>
            </a:r>
            <a:r>
              <a:rPr lang="en-US" sz="2000" i="1">
                <a:latin typeface="Arial"/>
                <a:cs typeface="Arial"/>
              </a:rPr>
              <a:t> </a:t>
            </a:r>
            <a:endParaRPr lang="en-US" sz="2000" i="1" spc="-5">
              <a:latin typeface="Arial"/>
              <a:cs typeface="Arial"/>
            </a:endParaRPr>
          </a:p>
          <a:p>
            <a:pPr marL="355600" marR="5080" indent="-342900" algn="just">
              <a:buFont typeface="Arial"/>
              <a:buChar char="•"/>
              <a:defRPr/>
            </a:pPr>
            <a:r>
              <a:rPr lang="en-US" sz="2000" i="1">
                <a:latin typeface="Arial"/>
                <a:cs typeface="Arial"/>
              </a:rPr>
              <a:t>help</a:t>
            </a:r>
            <a:r>
              <a:rPr kumimoji="0" sz="2000" b="0" i="1" u="none" strike="noStrike" kern="1200" cap="none" spc="0" normalizeH="0" baseline="0" noProof="0">
                <a:ln>
                  <a:noFill/>
                </a:ln>
                <a:effectLst/>
                <a:uLnTx/>
                <a:uFillTx/>
                <a:latin typeface="Arial"/>
                <a:ea typeface="+mn-ea"/>
                <a:cs typeface="Arial"/>
              </a:rPr>
              <a:t> </a:t>
            </a:r>
            <a:r>
              <a:rPr kumimoji="0" sz="2000" b="0" i="1" u="none" strike="noStrike" kern="1200" cap="none" spc="-5" normalizeH="0" baseline="0" noProof="0">
                <a:ln>
                  <a:noFill/>
                </a:ln>
                <a:effectLst/>
                <a:uLnTx/>
                <a:uFillTx/>
                <a:latin typeface="Arial"/>
                <a:ea typeface="+mn-ea"/>
                <a:cs typeface="Arial"/>
              </a:rPr>
              <a:t>communities to respond</a:t>
            </a:r>
            <a:r>
              <a:rPr kumimoji="0" sz="2000" b="0" i="1" u="none" strike="noStrike" kern="1200" cap="none" spc="-50" normalizeH="0" baseline="0" noProof="0">
                <a:ln>
                  <a:noFill/>
                </a:ln>
                <a:effectLst/>
                <a:uLnTx/>
                <a:uFillTx/>
                <a:latin typeface="Arial"/>
                <a:ea typeface="+mn-ea"/>
                <a:cs typeface="Arial"/>
              </a:rPr>
              <a:t> </a:t>
            </a:r>
            <a:r>
              <a:rPr kumimoji="0" sz="2000" b="0" i="1" u="none" strike="noStrike" kern="1200" cap="none" spc="-5" normalizeH="0" baseline="0" noProof="0">
                <a:ln>
                  <a:noFill/>
                </a:ln>
                <a:effectLst/>
                <a:uLnTx/>
                <a:uFillTx/>
                <a:latin typeface="Arial"/>
                <a:ea typeface="+mn-ea"/>
                <a:cs typeface="Arial"/>
              </a:rPr>
              <a:t>appropriately.</a:t>
            </a:r>
            <a:endParaRPr lang="en-US" sz="2000" b="0" i="1" u="none" strike="noStrike" kern="1200" cap="none" spc="-5" normalizeH="0" baseline="0" noProof="0">
              <a:ln>
                <a:noFill/>
              </a:ln>
              <a:effectLst/>
              <a:uLnTx/>
              <a:uFillTx/>
              <a:latin typeface="Arial"/>
              <a:cs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707886"/>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5" normalizeH="0" baseline="0" noProof="0">
                <a:ln>
                  <a:noFill/>
                </a:ln>
                <a:solidFill>
                  <a:prstClr val="black"/>
                </a:solidFill>
                <a:effectLst/>
                <a:uLnTx/>
                <a:uFillTx/>
                <a:latin typeface="Arial"/>
                <a:ea typeface="+mn-ea"/>
                <a:cs typeface="Arial"/>
              </a:rPr>
              <a:t>During health emergencies </a:t>
            </a:r>
            <a:r>
              <a:rPr kumimoji="0" lang="en-US" sz="2000" b="0" i="1" u="none" strike="noStrike" kern="1200" cap="none" spc="0" normalizeH="0" baseline="0" noProof="0">
                <a:ln>
                  <a:noFill/>
                </a:ln>
                <a:solidFill>
                  <a:prstClr val="black"/>
                </a:solidFill>
                <a:effectLst/>
                <a:uLnTx/>
                <a:uFillTx/>
                <a:latin typeface="Arial"/>
                <a:ea typeface="+mn-ea"/>
                <a:cs typeface="Arial"/>
              </a:rPr>
              <a:t>like </a:t>
            </a:r>
            <a:r>
              <a:rPr kumimoji="0" lang="en-US" sz="2000" b="0" i="1" u="none" strike="noStrike" kern="1200" cap="none" spc="-5" normalizeH="0" baseline="0" noProof="0">
                <a:ln>
                  <a:noFill/>
                </a:ln>
                <a:solidFill>
                  <a:prstClr val="black"/>
                </a:solidFill>
                <a:effectLst/>
                <a:uLnTx/>
                <a:uFillTx/>
                <a:latin typeface="Arial"/>
                <a:ea typeface="+mn-ea"/>
                <a:cs typeface="Arial"/>
              </a:rPr>
              <a:t>the COVID-19 </a:t>
            </a:r>
            <a:r>
              <a:rPr kumimoji="0" lang="en-US" sz="2000" b="0" i="1" u="none" strike="noStrike" kern="1200" cap="none" spc="0" normalizeH="0" baseline="0" noProof="0">
                <a:ln>
                  <a:noFill/>
                </a:ln>
                <a:solidFill>
                  <a:prstClr val="black"/>
                </a:solidFill>
                <a:effectLst/>
                <a:uLnTx/>
                <a:uFillTx/>
                <a:latin typeface="Arial"/>
                <a:ea typeface="+mn-ea"/>
                <a:cs typeface="Arial"/>
              </a:rPr>
              <a:t>pandemic, one of </a:t>
            </a:r>
            <a:r>
              <a:rPr kumimoji="0" lang="en-US" sz="2000" b="0" i="1" u="none" strike="noStrike" kern="1200" cap="none" spc="-5" normalizeH="0" baseline="0" noProof="0">
                <a:ln>
                  <a:noFill/>
                </a:ln>
                <a:solidFill>
                  <a:prstClr val="black"/>
                </a:solidFill>
                <a:effectLst/>
                <a:uLnTx/>
                <a:uFillTx/>
                <a:latin typeface="Arial"/>
                <a:ea typeface="+mn-ea"/>
                <a:cs typeface="Arial"/>
              </a:rPr>
              <a:t>WHO’s most vital </a:t>
            </a:r>
            <a:r>
              <a:rPr kumimoji="0" lang="en-US" sz="2000" b="0" i="1" u="none" strike="noStrike" kern="1200" cap="none" spc="0" normalizeH="0" baseline="0" noProof="0">
                <a:ln>
                  <a:noFill/>
                </a:ln>
                <a:solidFill>
                  <a:prstClr val="black"/>
                </a:solidFill>
                <a:effectLst/>
                <a:uLnTx/>
                <a:uFillTx/>
                <a:latin typeface="Arial"/>
                <a:ea typeface="+mn-ea"/>
                <a:cs typeface="Arial"/>
              </a:rPr>
              <a:t>roles is </a:t>
            </a:r>
            <a:r>
              <a:rPr kumimoji="0" lang="en-US" sz="2000" b="0" i="1" u="none" strike="noStrike" kern="1200" cap="none" spc="-5" normalizeH="0" baseline="0" noProof="0">
                <a:ln>
                  <a:noFill/>
                </a:ln>
                <a:solidFill>
                  <a:prstClr val="black"/>
                </a:solidFill>
                <a:effectLst/>
                <a:uLnTx/>
                <a:uFillTx/>
                <a:latin typeface="Arial"/>
                <a:ea typeface="+mn-ea"/>
                <a:cs typeface="Arial"/>
              </a:rPr>
              <a:t>to gather  data </a:t>
            </a:r>
            <a:r>
              <a:rPr kumimoji="0" lang="en-US" sz="2000" b="0" i="1" u="none" strike="noStrike" kern="1200" cap="none" spc="0" normalizeH="0" baseline="0" noProof="0">
                <a:ln>
                  <a:noFill/>
                </a:ln>
                <a:solidFill>
                  <a:prstClr val="black"/>
                </a:solidFill>
                <a:effectLst/>
                <a:uLnTx/>
                <a:uFillTx/>
                <a:latin typeface="Arial"/>
                <a:ea typeface="+mn-ea"/>
                <a:cs typeface="Arial"/>
              </a:rPr>
              <a:t>and </a:t>
            </a:r>
            <a:r>
              <a:rPr kumimoji="0" lang="en-US" sz="2000" b="0" i="1" u="none" strike="noStrike" kern="1200" cap="none" spc="-5" normalizeH="0" baseline="0" noProof="0">
                <a:ln>
                  <a:noFill/>
                </a:ln>
                <a:solidFill>
                  <a:prstClr val="black"/>
                </a:solidFill>
                <a:effectLst/>
                <a:uLnTx/>
                <a:uFillTx/>
                <a:latin typeface="Arial"/>
                <a:ea typeface="+mn-ea"/>
                <a:cs typeface="Arial"/>
              </a:rPr>
              <a:t>research from around the world, evaluate it, </a:t>
            </a:r>
            <a:r>
              <a:rPr kumimoji="0" lang="en-US" sz="2000" b="0" i="1" u="none" strike="noStrike" kern="1200" cap="none" spc="0" normalizeH="0" baseline="0" noProof="0">
                <a:ln>
                  <a:noFill/>
                </a:ln>
                <a:solidFill>
                  <a:prstClr val="black"/>
                </a:solidFill>
                <a:effectLst/>
                <a:uLnTx/>
                <a:uFillTx/>
                <a:latin typeface="Arial"/>
                <a:ea typeface="+mn-ea"/>
                <a:cs typeface="Arial"/>
              </a:rPr>
              <a:t>and </a:t>
            </a:r>
            <a:r>
              <a:rPr kumimoji="0" lang="en-US" sz="2000" b="0" i="1" u="none" strike="noStrike" kern="1200" cap="none" spc="-5" normalizeH="0" baseline="0" noProof="0">
                <a:ln>
                  <a:noFill/>
                </a:ln>
                <a:solidFill>
                  <a:prstClr val="black"/>
                </a:solidFill>
                <a:effectLst/>
                <a:uLnTx/>
                <a:uFillTx/>
                <a:latin typeface="Arial"/>
                <a:ea typeface="+mn-ea"/>
                <a:cs typeface="Arial"/>
              </a:rPr>
              <a:t>then </a:t>
            </a:r>
            <a:r>
              <a:rPr kumimoji="0" lang="en-US" sz="2000" b="0" i="1" u="none" strike="noStrike" kern="1200" cap="none" spc="0" normalizeH="0" baseline="0" noProof="0">
                <a:ln>
                  <a:noFill/>
                </a:ln>
                <a:solidFill>
                  <a:prstClr val="black"/>
                </a:solidFill>
                <a:effectLst/>
                <a:uLnTx/>
                <a:uFillTx/>
                <a:latin typeface="Arial"/>
                <a:ea typeface="+mn-ea"/>
                <a:cs typeface="Arial"/>
              </a:rPr>
              <a:t>advise </a:t>
            </a:r>
            <a:r>
              <a:rPr kumimoji="0" lang="en-US" sz="2000" b="0" i="1" u="none" strike="noStrike" kern="1200" cap="none" spc="-5" normalizeH="0" baseline="0" noProof="0">
                <a:ln>
                  <a:noFill/>
                </a:ln>
                <a:solidFill>
                  <a:prstClr val="black"/>
                </a:solidFill>
                <a:effectLst/>
                <a:uLnTx/>
                <a:uFillTx/>
                <a:latin typeface="Arial"/>
                <a:ea typeface="+mn-ea"/>
                <a:cs typeface="Arial"/>
              </a:rPr>
              <a:t>countries </a:t>
            </a:r>
            <a:r>
              <a:rPr kumimoji="0" lang="en-US" sz="2000" b="0" i="1" u="none" strike="noStrike" kern="1200" cap="none" spc="0" normalizeH="0" baseline="0" noProof="0">
                <a:ln>
                  <a:noFill/>
                </a:ln>
                <a:solidFill>
                  <a:prstClr val="black"/>
                </a:solidFill>
                <a:effectLst/>
                <a:uLnTx/>
                <a:uFillTx/>
                <a:latin typeface="Arial"/>
                <a:ea typeface="+mn-ea"/>
                <a:cs typeface="Arial"/>
              </a:rPr>
              <a:t>on how </a:t>
            </a:r>
            <a:r>
              <a:rPr kumimoji="0" lang="en-US" sz="2000" b="0" i="1" u="none" strike="noStrike" kern="1200" cap="none" spc="-5" normalizeH="0" baseline="0" noProof="0">
                <a:ln>
                  <a:noFill/>
                </a:ln>
                <a:solidFill>
                  <a:prstClr val="black"/>
                </a:solidFill>
                <a:effectLst/>
                <a:uLnTx/>
                <a:uFillTx/>
                <a:latin typeface="Arial"/>
                <a:ea typeface="+mn-ea"/>
                <a:cs typeface="Arial"/>
              </a:rPr>
              <a:t>to</a:t>
            </a:r>
            <a:r>
              <a:rPr kumimoji="0" lang="en-US" sz="2000" b="0" i="1" u="none" strike="noStrike" kern="1200" cap="none" spc="-30" normalizeH="0" baseline="0" noProof="0">
                <a:ln>
                  <a:noFill/>
                </a:ln>
                <a:solidFill>
                  <a:prstClr val="black"/>
                </a:solidFill>
                <a:effectLst/>
                <a:uLnTx/>
                <a:uFillTx/>
                <a:latin typeface="Arial"/>
                <a:ea typeface="+mn-ea"/>
                <a:cs typeface="Arial"/>
              </a:rPr>
              <a:t> </a:t>
            </a:r>
            <a:r>
              <a:rPr kumimoji="0" lang="en-US" sz="2000" b="0" i="1" u="none" strike="noStrike" kern="1200" cap="none" spc="-5" normalizeH="0" baseline="0" noProof="0">
                <a:ln>
                  <a:noFill/>
                </a:ln>
                <a:solidFill>
                  <a:prstClr val="black"/>
                </a:solidFill>
                <a:effectLst/>
                <a:uLnTx/>
                <a:uFillTx/>
                <a:latin typeface="Arial"/>
                <a:ea typeface="+mn-ea"/>
                <a:cs typeface="Arial"/>
              </a:rPr>
              <a:t>respond.</a:t>
            </a:r>
            <a:endParaRPr kumimoji="0" lang="en-US" sz="2000" b="0" i="0" u="none" strike="noStrike" kern="1200" cap="none" spc="0" normalizeH="0" baseline="0" noProof="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en-US" sz="2800" b="1" i="0" u="none" strike="noStrike" kern="1200" cap="none" spc="-5" normalizeH="0" baseline="0" noProof="0">
                <a:ln>
                  <a:noFill/>
                </a:ln>
                <a:solidFill>
                  <a:srgbClr val="005D85"/>
                </a:solidFill>
                <a:effectLst/>
                <a:uLnTx/>
                <a:uFillTx/>
                <a:latin typeface="Arial"/>
                <a:ea typeface="+mn-ea"/>
                <a:cs typeface="Arial"/>
              </a:rPr>
              <a:t>WHO, providing </a:t>
            </a:r>
            <a:r>
              <a:rPr kumimoji="0" lang="en-US" sz="2800" b="1" i="0" u="none" strike="noStrike" kern="1200" cap="none" spc="0" normalizeH="0" baseline="0" noProof="0">
                <a:ln>
                  <a:noFill/>
                </a:ln>
                <a:solidFill>
                  <a:srgbClr val="005D85"/>
                </a:solidFill>
                <a:effectLst/>
                <a:uLnTx/>
                <a:uFillTx/>
                <a:latin typeface="Arial"/>
                <a:ea typeface="+mn-ea"/>
                <a:cs typeface="Arial"/>
              </a:rPr>
              <a:t>up to date, accurate</a:t>
            </a:r>
            <a:r>
              <a:rPr kumimoji="0" lang="en-US" sz="2800" b="1" i="0" u="none" strike="noStrike" kern="1200" cap="none" spc="-5" normalizeH="0" baseline="0" noProof="0">
                <a:ln>
                  <a:noFill/>
                </a:ln>
                <a:solidFill>
                  <a:srgbClr val="005D85"/>
                </a:solidFill>
                <a:effectLst/>
                <a:uLnTx/>
                <a:uFillTx/>
                <a:latin typeface="Arial"/>
                <a:ea typeface="+mn-ea"/>
                <a:cs typeface="Arial"/>
              </a:rPr>
              <a:t> </a:t>
            </a:r>
            <a:r>
              <a:rPr kumimoji="0" lang="en-US" sz="2800" b="1" i="0" u="none" strike="noStrike" kern="1200" cap="none" spc="0" normalizeH="0" baseline="0" noProof="0">
                <a:ln>
                  <a:noFill/>
                </a:ln>
                <a:solidFill>
                  <a:srgbClr val="005D85"/>
                </a:solidFill>
                <a:effectLst/>
                <a:uLnTx/>
                <a:uFillTx/>
                <a:latin typeface="Arial"/>
                <a:ea typeface="+mn-ea"/>
                <a:cs typeface="Arial"/>
              </a:rPr>
              <a:t>advice</a:t>
            </a:r>
            <a:endParaRPr kumimoji="0" lang="en-US" sz="2800" b="0" i="0" u="none" strike="noStrike" kern="1200" cap="none" spc="0" normalizeH="0" baseline="0" noProof="0">
              <a:ln>
                <a:noFill/>
              </a:ln>
              <a:solidFill>
                <a:prstClr val="black"/>
              </a:solidFill>
              <a:effectLst/>
              <a:uLnTx/>
              <a:uFillTx/>
              <a:latin typeface="Arial"/>
              <a:ea typeface="+mn-ea"/>
              <a:cs typeface="Arial"/>
            </a:endParaRPr>
          </a:p>
        </p:txBody>
      </p:sp>
    </p:spTree>
    <p:extLst>
      <p:ext uri="{BB962C8B-B14F-4D97-AF65-F5344CB8AC3E}">
        <p14:creationId xmlns:p14="http://schemas.microsoft.com/office/powerpoint/2010/main" val="1624100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Agenda part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6117380" cy="3490699"/>
          </a:xfrm>
          <a:prstGeom prst="rect">
            <a:avLst/>
          </a:prstGeom>
          <a:noFill/>
        </p:spPr>
        <p:txBody>
          <a:bodyPr wrap="none" rtlCol="0">
            <a:spAutoFit/>
          </a:bodyPr>
          <a:lstStyle/>
          <a:p>
            <a:pPr lvl="0">
              <a:spcBef>
                <a:spcPts val="700"/>
              </a:spcBef>
              <a:buClr>
                <a:srgbClr val="DD8047"/>
              </a:buClr>
              <a:buSzPct val="60000"/>
              <a:defRPr/>
            </a:pPr>
            <a:r>
              <a:rPr lang="en-GB" sz="2000" b="1">
                <a:solidFill>
                  <a:srgbClr val="0070C0"/>
                </a:solidFill>
                <a:latin typeface="+mj-lt"/>
                <a:cs typeface="Calibri" panose="020F0502020204030204" pitchFamily="34" charset="0"/>
              </a:rPr>
              <a:t>Afternoon: </a:t>
            </a:r>
          </a:p>
          <a:p>
            <a:pPr lvl="0">
              <a:spcBef>
                <a:spcPts val="700"/>
              </a:spcBef>
              <a:buClr>
                <a:srgbClr val="DD8047"/>
              </a:buClr>
              <a:buSzPct val="60000"/>
              <a:defRPr/>
            </a:pPr>
            <a:r>
              <a:rPr lang="en-US" sz="2000">
                <a:solidFill>
                  <a:srgbClr val="383838"/>
                </a:solidFill>
                <a:cs typeface="Calibri" panose="020F0502020204030204" pitchFamily="34" charset="0"/>
              </a:rPr>
              <a:t>14:00   Re-cap </a:t>
            </a:r>
          </a:p>
          <a:p>
            <a:pPr lvl="0">
              <a:spcBef>
                <a:spcPts val="700"/>
              </a:spcBef>
              <a:buClr>
                <a:srgbClr val="DD8047"/>
              </a:buClr>
              <a:buSzPct val="60000"/>
              <a:defRPr/>
            </a:pPr>
            <a:r>
              <a:rPr lang="en-US" sz="2000">
                <a:solidFill>
                  <a:srgbClr val="383838"/>
                </a:solidFill>
                <a:cs typeface="Calibri" panose="020F0502020204030204" pitchFamily="34" charset="0"/>
              </a:rPr>
              <a:t>14:15   Gaps analysis &amp; action planning </a:t>
            </a:r>
            <a:r>
              <a:rPr lang="en-US" i="1">
                <a:solidFill>
                  <a:srgbClr val="383838"/>
                </a:solidFill>
                <a:cs typeface="Calibri" panose="020F0502020204030204" pitchFamily="34" charset="0"/>
              </a:rPr>
              <a:t>(group work) </a:t>
            </a:r>
          </a:p>
          <a:p>
            <a:pPr lvl="0">
              <a:spcBef>
                <a:spcPts val="700"/>
              </a:spcBef>
              <a:buClr>
                <a:srgbClr val="DD8047"/>
              </a:buClr>
              <a:buSzPct val="60000"/>
              <a:defRPr/>
            </a:pPr>
            <a:r>
              <a:rPr lang="en-US" sz="2000">
                <a:solidFill>
                  <a:srgbClr val="383838"/>
                </a:solidFill>
                <a:cs typeface="Calibri" panose="020F0502020204030204" pitchFamily="34" charset="0"/>
              </a:rPr>
              <a:t>15:30   Coffee break (15 min)</a:t>
            </a:r>
          </a:p>
          <a:p>
            <a:pPr lvl="0">
              <a:spcBef>
                <a:spcPts val="700"/>
              </a:spcBef>
              <a:buClr>
                <a:srgbClr val="DD8047"/>
              </a:buClr>
              <a:buSzPct val="60000"/>
              <a:defRPr/>
            </a:pPr>
            <a:r>
              <a:rPr lang="en-US" sz="2000">
                <a:solidFill>
                  <a:srgbClr val="383838"/>
                </a:solidFill>
                <a:cs typeface="Calibri" panose="020F0502020204030204" pitchFamily="34" charset="0"/>
              </a:rPr>
              <a:t>15:45   Action planning continued  </a:t>
            </a:r>
            <a:r>
              <a:rPr lang="en-US" i="1">
                <a:solidFill>
                  <a:srgbClr val="383838"/>
                </a:solidFill>
                <a:cs typeface="Calibri" panose="020F0502020204030204" pitchFamily="34" charset="0"/>
              </a:rPr>
              <a:t>(group work) </a:t>
            </a:r>
            <a:endParaRPr lang="en-US" sz="2000" i="1">
              <a:solidFill>
                <a:srgbClr val="383838"/>
              </a:solidFill>
              <a:cs typeface="Calibri" panose="020F0502020204030204" pitchFamily="34" charset="0"/>
            </a:endParaRPr>
          </a:p>
          <a:p>
            <a:pPr lvl="0">
              <a:spcBef>
                <a:spcPts val="700"/>
              </a:spcBef>
              <a:buClr>
                <a:srgbClr val="DD8047"/>
              </a:buClr>
              <a:buSzPct val="60000"/>
              <a:defRPr/>
            </a:pPr>
            <a:r>
              <a:rPr lang="en-US" sz="2000">
                <a:solidFill>
                  <a:srgbClr val="383838"/>
                </a:solidFill>
                <a:cs typeface="Calibri" panose="020F0502020204030204" pitchFamily="34" charset="0"/>
              </a:rPr>
              <a:t>16:30	Consolidation in plenary session</a:t>
            </a:r>
          </a:p>
          <a:p>
            <a:pPr lvl="0">
              <a:spcBef>
                <a:spcPts val="700"/>
              </a:spcBef>
              <a:buClr>
                <a:srgbClr val="DD8047"/>
              </a:buClr>
              <a:buSzPct val="60000"/>
              <a:defRPr/>
            </a:pPr>
            <a:r>
              <a:rPr lang="en-US" sz="2000">
                <a:solidFill>
                  <a:srgbClr val="383838"/>
                </a:solidFill>
                <a:cs typeface="Calibri" panose="020F0502020204030204" pitchFamily="34" charset="0"/>
              </a:rPr>
              <a:t>17:00   Wrap up and next steps</a:t>
            </a:r>
          </a:p>
          <a:p>
            <a:pPr lvl="0">
              <a:spcBef>
                <a:spcPts val="700"/>
              </a:spcBef>
              <a:buClr>
                <a:srgbClr val="DD8047"/>
              </a:buClr>
              <a:buSzPct val="60000"/>
              <a:defRPr/>
            </a:pPr>
            <a:r>
              <a:rPr lang="en-US" sz="2000">
                <a:solidFill>
                  <a:srgbClr val="383838"/>
                </a:solidFill>
                <a:cs typeface="Calibri" panose="020F0502020204030204" pitchFamily="34" charset="0"/>
              </a:rPr>
              <a:t>17:30   Closing</a:t>
            </a:r>
          </a:p>
          <a:p>
            <a:endParaRPr lang="en-US" sz="200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a:bodyPr>
          <a:lstStyle/>
          <a:p>
            <a:pPr>
              <a:lnSpc>
                <a:spcPct val="100000"/>
              </a:lnSpc>
            </a:pPr>
            <a:r>
              <a:rPr lang="en-GB" sz="2800">
                <a:cs typeface="Calibri" panose="020F0502020204030204" pitchFamily="34" charset="0"/>
              </a:rPr>
              <a:t>The following resources are available from WHO</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8406" y="75813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5094" y="721161"/>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7813443" y="2923386"/>
            <a:ext cx="3498262" cy="338554"/>
          </a:xfrm>
          <a:prstGeom prst="rect">
            <a:avLst/>
          </a:prstGeom>
          <a:noFill/>
        </p:spPr>
        <p:txBody>
          <a:bodyPr wrap="square" rtlCol="0">
            <a:spAutoFit/>
          </a:bodyPr>
          <a:lstStyle/>
          <a:p>
            <a:pPr>
              <a:spcBef>
                <a:spcPts val="700"/>
              </a:spcBef>
              <a:buClr>
                <a:srgbClr val="DD8047"/>
              </a:buClr>
              <a:buSzPct val="60000"/>
            </a:pPr>
            <a:r>
              <a:rPr lang="en-US" sz="1600" b="1">
                <a:solidFill>
                  <a:srgbClr val="0070C0"/>
                </a:solidFill>
                <a:latin typeface="+mj-lt"/>
                <a:cs typeface="Calibri" panose="020F0502020204030204" pitchFamily="34" charset="0"/>
              </a:rPr>
              <a:t>https://</a:t>
            </a:r>
            <a:r>
              <a:rPr lang="en-US" sz="1600" b="1" err="1">
                <a:solidFill>
                  <a:srgbClr val="0070C0"/>
                </a:solidFill>
                <a:latin typeface="+mj-lt"/>
                <a:cs typeface="Calibri" panose="020F0502020204030204" pitchFamily="34" charset="0"/>
              </a:rPr>
              <a:t>www.vaccinesafetynet.org</a:t>
            </a:r>
            <a:endParaRPr lang="en-US" sz="1600" b="1">
              <a:solidFill>
                <a:srgbClr val="0070C0"/>
              </a:solidFill>
              <a:latin typeface="+mj-lt"/>
              <a:cs typeface="Calibri" panose="020F0502020204030204" pitchFamily="34" charset="0"/>
            </a:endParaRP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474763"/>
          </a:xfrm>
          <a:prstGeom prst="rect">
            <a:avLst/>
          </a:prstGeom>
          <a:noFill/>
        </p:spPr>
        <p:txBody>
          <a:bodyPr wrap="square" rtlCol="0">
            <a:spAutoFit/>
          </a:bodyPr>
          <a:lstStyle/>
          <a:p>
            <a:pPr algn="ctr">
              <a:spcBef>
                <a:spcPts val="700"/>
              </a:spcBef>
              <a:buClr>
                <a:srgbClr val="DD8047"/>
              </a:buClr>
              <a:buSzPct val="60000"/>
            </a:pPr>
            <a:r>
              <a:rPr lang="en-US" sz="1600" spc="-5">
                <a:solidFill>
                  <a:prstClr val="black"/>
                </a:solidFill>
                <a:latin typeface="Roboto"/>
                <a:cs typeface="Roboto"/>
                <a:hlinkClick r:id="rId4"/>
              </a:rPr>
              <a:t>Guidance on developing a national deployment and vaccination plan for COVID-19 vaccines</a:t>
            </a:r>
            <a:endParaRPr lang="en-US" sz="1600">
              <a:solidFill>
                <a:prstClr val="black"/>
              </a:solidFill>
              <a:latin typeface="Roboto"/>
              <a:cs typeface="Roboto"/>
            </a:endParaRPr>
          </a:p>
          <a:p>
            <a:pPr algn="l">
              <a:spcBef>
                <a:spcPts val="700"/>
              </a:spcBef>
              <a:buClr>
                <a:srgbClr val="DD8047"/>
              </a:buClr>
              <a:buSzPct val="60000"/>
            </a:pPr>
            <a:endParaRPr lang="en-US" sz="2000" b="1">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7866333" y="5995499"/>
            <a:ext cx="3392481" cy="584775"/>
          </a:xfrm>
          <a:prstGeom prst="rect">
            <a:avLst/>
          </a:prstGeom>
        </p:spPr>
        <p:txBody>
          <a:bodyPr wrap="square">
            <a:spAutoFit/>
          </a:bodyPr>
          <a:lstStyle/>
          <a:p>
            <a:pPr algn="ctr"/>
            <a:r>
              <a:rPr lang="en-US" sz="1600">
                <a:solidFill>
                  <a:srgbClr val="008DCF"/>
                </a:solidFill>
              </a:rPr>
              <a:t>https://www.who.int/immunization_standards/vaccine_regulation/en/</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13443" y="343591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48981" y="758139"/>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152780" y="4510258"/>
            <a:ext cx="3079357" cy="923330"/>
          </a:xfrm>
          <a:prstGeom prst="rect">
            <a:avLst/>
          </a:prstGeom>
        </p:spPr>
        <p:txBody>
          <a:bodyPr wrap="square">
            <a:spAutoFit/>
          </a:bodyPr>
          <a:lstStyle/>
          <a:p>
            <a:pPr algn="ctr"/>
            <a:r>
              <a:rPr lang="en-GB">
                <a:hlinkClick r:id="rId7"/>
              </a:rPr>
              <a:t>https://cms.who.int/teams/regulation-prequalification/covid-19</a:t>
            </a:r>
            <a:r>
              <a:rPr lang="en-GB"/>
              <a:t> </a:t>
            </a: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a:t>Break</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a:solidFill>
                  <a:schemeClr val="accent1"/>
                </a:solidFill>
              </a:rPr>
              <a:t>Coffee Break </a:t>
            </a:r>
            <a:br>
              <a:rPr lang="en-US" sz="3600" b="1">
                <a:solidFill>
                  <a:schemeClr val="accent1"/>
                </a:solidFill>
              </a:rPr>
            </a:br>
            <a:r>
              <a:rPr lang="en-US" sz="3600" b="1">
                <a:solidFill>
                  <a:schemeClr val="accent1"/>
                </a:solidFill>
              </a:rPr>
              <a:t>(15min)</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en-US"/>
              <a:t>Strengths and gaps analysis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Arial" panose="020B0604020202020204"/>
                <a:ea typeface="+mn-ea"/>
                <a:cs typeface="+mn-cs"/>
              </a:rPr>
              <a:t>ACTION PLAN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 panose="020B0604020202020204"/>
                <a:ea typeface="+mn-ea"/>
                <a:cs typeface="+mn-cs"/>
              </a:rPr>
              <a:t>Propose ideas to enhance your systems, plans &amp; Procedures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 panose="020B0604020202020204"/>
                <a:ea typeface="+mn-ea"/>
                <a:cs typeface="+mn-cs"/>
              </a:rPr>
              <a:t>Check assumptions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 panose="020B0604020202020204"/>
                <a:ea typeface="+mn-ea"/>
                <a:cs typeface="+mn-cs"/>
              </a:rPr>
              <a:t>Review strengths &amp; gaps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990741"/>
            <a:ext cx="5559361" cy="4571923"/>
          </a:xfrm>
          <a:prstGeom prst="rect">
            <a:avLst/>
          </a:prstGeom>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800" b="1" i="0" u="sng"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rPr>
              <a:t>TASKS:</a:t>
            </a:r>
          </a:p>
          <a:p>
            <a:pPr marL="342900" marR="0" lvl="0" indent="-342900" algn="l" defTabSz="914400" rtl="0" eaLnBrk="1" fontAlgn="auto" latinLnBrk="0" hangingPunct="1">
              <a:lnSpc>
                <a:spcPct val="100000"/>
              </a:lnSpc>
              <a:spcBef>
                <a:spcPts val="0"/>
              </a:spcBef>
              <a:spcAft>
                <a:spcPts val="1200"/>
              </a:spcAft>
              <a:buClrTx/>
              <a:buSzTx/>
              <a:buFontTx/>
              <a:buAutoNum type="arabicPeriod"/>
              <a:tabLst/>
              <a:defRPr/>
            </a:pPr>
            <a:r>
              <a:rPr kumimoji="0" lang="en-US" sz="1800"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rPr>
              <a:t>In groups, divide a piece of paper into three sections.</a:t>
            </a:r>
          </a:p>
          <a:p>
            <a:pPr marL="342900" marR="0" lvl="0" indent="-342900" algn="l" defTabSz="914400" rtl="0" eaLnBrk="1" fontAlgn="auto" latinLnBrk="0" hangingPunct="1">
              <a:lnSpc>
                <a:spcPct val="100000"/>
              </a:lnSpc>
              <a:spcBef>
                <a:spcPts val="0"/>
              </a:spcBef>
              <a:spcAft>
                <a:spcPts val="1200"/>
              </a:spcAft>
              <a:buClrTx/>
              <a:buSzTx/>
              <a:buFontTx/>
              <a:buAutoNum type="arabicPeriod"/>
              <a:tabLst/>
              <a:defRPr/>
            </a:pPr>
            <a:r>
              <a:rPr kumimoji="0" lang="en-US" sz="1800" b="0" i="0" u="none" strike="noStrike" kern="1200" cap="none" spc="0" normalizeH="0" baseline="0" noProof="0">
                <a:ln>
                  <a:noFill/>
                </a:ln>
                <a:solidFill>
                  <a:prstClr val="black"/>
                </a:solidFill>
                <a:effectLst/>
                <a:uLnTx/>
                <a:uFillTx/>
                <a:latin typeface="Arial" panose="020B0604020202020204"/>
                <a:ea typeface="+mn-ea"/>
                <a:cs typeface="Calibri"/>
              </a:rPr>
              <a:t>Review the National Deployment Vaccination Plan (NDVP) and notes from your TTX</a:t>
            </a: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en-US" sz="1800"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rPr>
              <a:t>Discuss and write your points in each of the sections to answer:</a:t>
            </a:r>
            <a:endParaRPr kumimoji="0" lang="en-US" sz="1800" b="1"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rPr>
              <a:t>What components for COVID 19 vaccine deployment planning are strong/worked well? (Good practice)</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rPr>
              <a:t>What components for COVID 19 vaccine deployment planning are weak/challenging and need further work? (Bottlenecks)</a:t>
            </a:r>
          </a:p>
          <a:p>
            <a:pPr marL="800100" marR="0" lvl="1"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rPr>
              <a:t>Recommend and prioritize (top 3) key areas/activities that need further planning</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2020803" cy="749356"/>
            <a:chOff x="9978391" y="5342554"/>
            <a:chExt cx="2020803"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3308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a:ln>
                    <a:noFill/>
                  </a:ln>
                  <a:solidFill>
                    <a:srgbClr val="0070C0"/>
                  </a:solidFill>
                  <a:effectLst/>
                  <a:uLnTx/>
                  <a:uFillTx/>
                  <a:latin typeface="Arial" panose="020B0604020202020204"/>
                  <a:ea typeface="+mn-ea"/>
                  <a:cs typeface="Calibri" panose="020F0502020204030204" pitchFamily="34" charset="0"/>
                </a:rPr>
                <a:t>75 mins</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507881" y="6270602"/>
            <a:ext cx="489272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0" i="1" u="none" strike="noStrike" kern="1200" cap="none" spc="0" normalizeH="0" baseline="0" noProof="0">
                <a:ln>
                  <a:noFill/>
                </a:ln>
                <a:solidFill>
                  <a:srgbClr val="A24B19"/>
                </a:solidFill>
                <a:effectLst/>
                <a:uLnTx/>
                <a:uFillTx/>
                <a:latin typeface="Arial" panose="020B0604020202020204"/>
                <a:ea typeface="+mn-ea"/>
                <a:cs typeface="Calibri" panose="020F0502020204030204" pitchFamily="34" charset="0"/>
              </a:rPr>
              <a:t>Note: the action plan will be done in the next session</a:t>
            </a:r>
          </a:p>
        </p:txBody>
      </p:sp>
    </p:spTree>
    <p:extLst>
      <p:ext uri="{BB962C8B-B14F-4D97-AF65-F5344CB8AC3E}">
        <p14:creationId xmlns:p14="http://schemas.microsoft.com/office/powerpoint/2010/main" val="36166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Action Plan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020803" cy="749356"/>
            <a:chOff x="9978391" y="5342554"/>
            <a:chExt cx="2020803"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45 mins</a:t>
              </a: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Consolidation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2040" y="2036660"/>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Participants’ feedback form</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28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mn-cs"/>
              </a:rPr>
              <a:t>Your </a:t>
            </a:r>
            <a:r>
              <a:rPr kumimoji="0" lang="en-US" sz="28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mn-cs"/>
                <a:hlinkClick r:id="rId4"/>
              </a:rPr>
              <a:t>feedback</a:t>
            </a:r>
            <a:r>
              <a:rPr kumimoji="0" lang="en-US" sz="28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mn-cs"/>
              </a:rPr>
              <a:t> will assist us to maintain and improve the quality and relevance of future simulation exercises.</a:t>
            </a:r>
            <a:endParaRPr kumimoji="0" lang="en-US" sz="3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mn-cs"/>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15929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a:ln>
                    <a:noFill/>
                  </a:ln>
                  <a:solidFill>
                    <a:srgbClr val="0070C0"/>
                  </a:solidFill>
                  <a:effectLst/>
                  <a:uLnTx/>
                  <a:uFillTx/>
                  <a:latin typeface="Arial" panose="020B0604020202020204"/>
                  <a:ea typeface="+mn-ea"/>
                  <a:cs typeface="Calibri" panose="020F0502020204030204" pitchFamily="34" charset="0"/>
                </a:rPr>
                <a:t>5 mins</a:t>
              </a:r>
            </a:p>
          </p:txBody>
        </p:sp>
      </p:grpSp>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Next steps and wrap up</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en-US" sz="3600" b="1">
                <a:solidFill>
                  <a:srgbClr val="0070C0"/>
                </a:solidFill>
                <a:latin typeface="+mj-lt"/>
                <a:cs typeface="Calibri" panose="020F0502020204030204" pitchFamily="34" charset="0"/>
              </a:rPr>
              <a:t>NEXT STEPS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a:ea typeface="+mn-ea"/>
                <a:cs typeface="+mn-cs"/>
              </a:rPr>
              <a:t>WHO RESOURCES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4800" b="1" i="0" u="none" strike="noStrike" kern="1200" cap="none" spc="0" normalizeH="0" baseline="0" noProof="0">
                <a:ln>
                  <a:noFill/>
                </a:ln>
                <a:solidFill>
                  <a:prstClr val="white"/>
                </a:solidFill>
                <a:effectLst/>
                <a:uLnTx/>
                <a:uFillTx/>
                <a:latin typeface="Arial" panose="020B0604020202020204"/>
                <a:ea typeface="+mn-ea"/>
                <a:cs typeface="Calibri" panose="020F0502020204030204" pitchFamily="34" charset="0"/>
              </a:rPr>
              <a:t>THANK YOU!</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panose="020B0604020202020204"/>
                <a:ea typeface="+mn-ea"/>
                <a:cs typeface="+mn-cs"/>
              </a:rPr>
              <a:t>WHO COVID-19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panose="020B0604020202020204"/>
                <a:ea typeface="+mn-ea"/>
                <a:cs typeface="+mn-cs"/>
              </a:rPr>
              <a:t>Emergency webpage</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a:ln>
                  <a:noFill/>
                </a:ln>
                <a:solidFill>
                  <a:srgbClr val="0070C0"/>
                </a:solidFill>
                <a:effectLst/>
                <a:uLnTx/>
                <a:uFillTx/>
                <a:latin typeface="Arial" panose="020B0604020202020204"/>
                <a:ea typeface="+mn-ea"/>
                <a:cs typeface="Calibri" panose="020F0502020204030204" pitchFamily="34" charset="0"/>
              </a:rPr>
              <a:t>Scan or Click</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a:rPr>
              <a:t>For </a:t>
            </a:r>
            <a:r>
              <a:rPr kumimoji="0" lang="en-US" sz="2400" b="1" i="0" u="none" strike="noStrike" kern="1200" cap="none" spc="0" normalizeH="0" baseline="0" noProof="0" dirty="0" err="1">
                <a:ln>
                  <a:noFill/>
                </a:ln>
                <a:solidFill>
                  <a:srgbClr val="0070C0"/>
                </a:solidFill>
                <a:effectLst/>
                <a:uLnTx/>
                <a:uFillTx/>
                <a:latin typeface="Arial" panose="020B0604020202020204"/>
                <a:ea typeface="+mn-ea"/>
                <a:cs typeface="Calibri"/>
              </a:rPr>
              <a:t>SimEx</a:t>
            </a: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a:rPr>
              <a:t> technical support,</a:t>
            </a:r>
          </a:p>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a:rPr>
              <a:t>please contact your WHO country office or regional office focal point:</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AFRO: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5"/>
              </a:rPr>
              <a:t>stephenm@who.int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EMRO: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6"/>
              </a:rPr>
              <a:t>samhourid@who.int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EURO: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7"/>
              </a:rPr>
              <a:t>schmidtt@who.int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8"/>
              </a:rPr>
              <a:t>rashforda@who.int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PAHO: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9"/>
              </a:rPr>
              <a:t>andragro@paho.org</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SEARO: 	</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hlinkClick r:id="rId10"/>
              </a:rPr>
              <a:t>katom@who.int</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lt"/>
                <a:cs typeface="Calibri"/>
                <a:hlinkClick r:id="rId11"/>
              </a:rPr>
              <a:t>htikem</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1"/>
              </a:rPr>
              <a: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WPRO: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2"/>
              </a:rPr>
              <a:t>eshofoniea@who.int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GB"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panose="020B0604020202020204"/>
                <a:ea typeface="+mn-ea"/>
                <a:cs typeface="+mn-cs"/>
              </a:rPr>
              <a:t>More information on coronavirus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a:ln>
                  <a:noFill/>
                </a:ln>
                <a:solidFill>
                  <a:srgbClr val="0070C0"/>
                </a:solidFill>
                <a:effectLst/>
                <a:uLnTx/>
                <a:uFillTx/>
                <a:latin typeface="Arial" panose="020B0604020202020204"/>
                <a:ea typeface="+mn-ea"/>
                <a:cs typeface="Calibri" panose="020F0502020204030204" pitchFamily="34" charset="0"/>
              </a:rPr>
              <a:t>Scan or Click</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WHO simulation exercise resources</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a:ln>
                  <a:noFill/>
                </a:ln>
                <a:solidFill>
                  <a:srgbClr val="0070C0"/>
                </a:solidFill>
                <a:effectLst/>
                <a:uLnTx/>
                <a:uFillTx/>
                <a:latin typeface="Arial" panose="020B0604020202020204"/>
                <a:ea typeface="+mn-ea"/>
                <a:cs typeface="Calibri" panose="020F0502020204030204" pitchFamily="34" charset="0"/>
              </a:rPr>
              <a:t>Scan or Click</a:t>
            </a: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82479" y="5629257"/>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Latest WHO Situation Report</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4559" y="1726325"/>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7089286" y="997974"/>
            <a:ext cx="4967650" cy="707886"/>
          </a:xfrm>
          <a:prstGeom prst="rect">
            <a:avLst/>
          </a:prstGeom>
        </p:spPr>
        <p:txBody>
          <a:bodyPr wrap="square">
            <a:spAutoFit/>
          </a:bodyPr>
          <a:lstStyle/>
          <a:p>
            <a:pPr algn="ctr"/>
            <a:r>
              <a:rPr lang="en-US" sz="2000" b="1"/>
              <a:t>The situation is evolving rapidly.</a:t>
            </a:r>
          </a:p>
          <a:p>
            <a:pPr algn="ctr"/>
            <a:r>
              <a:rPr lang="en-US" sz="2000"/>
              <a:t>Read the latest WHO </a:t>
            </a:r>
            <a:r>
              <a:rPr lang="en-US" sz="2000" err="1"/>
              <a:t>SitRep</a:t>
            </a:r>
            <a:r>
              <a:rPr lang="en-US" sz="2000"/>
              <a:t>.</a:t>
            </a: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2308324"/>
          </a:xfrm>
          <a:prstGeom prst="rect">
            <a:avLst/>
          </a:prstGeom>
        </p:spPr>
        <p:txBody>
          <a:bodyPr>
            <a:spAutoFit/>
          </a:bodyPr>
          <a:lstStyle/>
          <a:p>
            <a:pPr lvl="0" fontAlgn="b"/>
            <a:r>
              <a:rPr lang="en-GB" sz="1600" b="1">
                <a:solidFill>
                  <a:prstClr val="black"/>
                </a:solidFill>
              </a:rPr>
              <a:t>Background</a:t>
            </a:r>
          </a:p>
          <a:p>
            <a:pPr lvl="0" algn="just"/>
            <a:r>
              <a:rPr lang="en-GB" sz="1600">
                <a:solidFill>
                  <a:prstClr val="black"/>
                </a:solidFill>
              </a:rPr>
              <a:t>A number of companies in many countries are engaged in research and development of a new vaccine.   At present there are at least three viable candidates with many others in earlier stages of development.   Vaccines will be a key tool for suppressing the spread of COVID-19 however, this will be used in conjunction with established methods such as face coverings, hygiene practices and physical distancing.</a:t>
            </a:r>
          </a:p>
          <a:p>
            <a:pPr lvl="0"/>
            <a:endParaRPr lang="en-GB" sz="160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Background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18 December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en-GB" sz="1400" b="1"/>
              <a:t>The COVAX Initiative</a:t>
            </a:r>
            <a:endParaRPr lang="en-US" sz="1400"/>
          </a:p>
          <a:p>
            <a:pPr>
              <a:lnSpc>
                <a:spcPct val="100000"/>
              </a:lnSpc>
            </a:pPr>
            <a:r>
              <a:rPr lang="en-US" sz="1400"/>
              <a:t>COVAX is the vaccines pillar of the Access to COVID-19 Tools (ACT) Accelerator</a:t>
            </a:r>
          </a:p>
          <a:p>
            <a:pPr>
              <a:lnSpc>
                <a:spcPct val="100000"/>
              </a:lnSpc>
            </a:pPr>
            <a:r>
              <a:rPr lang="en-US" sz="1400"/>
              <a:t>The ACT Accelerator is a ground-breaking global collaboration to accelerate the development, production, and equitable access to COVID-19 tests, treatments, and vaccines. </a:t>
            </a:r>
          </a:p>
          <a:p>
            <a:pPr>
              <a:lnSpc>
                <a:spcPct val="100000"/>
              </a:lnSpc>
            </a:pPr>
            <a:r>
              <a:rPr lang="en-US" sz="1400"/>
              <a:t>Its aim is to accelerate the development and manufacture of COVID-19 vaccines, and to guarantee fair and equitable access for every country in the world.</a:t>
            </a:r>
          </a:p>
          <a:p>
            <a:pPr>
              <a:lnSpc>
                <a:spcPct val="100000"/>
              </a:lnSpc>
            </a:pPr>
            <a:endParaRPr lang="en-GB" sz="1400"/>
          </a:p>
          <a:p>
            <a:pPr marL="0" indent="0">
              <a:lnSpc>
                <a:spcPct val="100000"/>
              </a:lnSpc>
              <a:buNone/>
            </a:pPr>
            <a:r>
              <a:rPr lang="en-GB" sz="1400" b="1"/>
              <a:t>What COVAX offers</a:t>
            </a:r>
          </a:p>
          <a:p>
            <a:pPr>
              <a:lnSpc>
                <a:spcPct val="100000"/>
              </a:lnSpc>
            </a:pPr>
            <a:endParaRPr lang="en-GB" sz="1400"/>
          </a:p>
          <a:p>
            <a:pPr>
              <a:lnSpc>
                <a:spcPct val="100000"/>
              </a:lnSpc>
            </a:pPr>
            <a:r>
              <a:rPr lang="en-GB" sz="1400"/>
              <a:t>Doses for at least 20% of countries' populations</a:t>
            </a:r>
          </a:p>
          <a:p>
            <a:pPr>
              <a:lnSpc>
                <a:spcPct val="100000"/>
              </a:lnSpc>
            </a:pPr>
            <a:r>
              <a:rPr lang="en-GB" sz="1400"/>
              <a:t>Diverse and actively managed portfolio of vaccines</a:t>
            </a:r>
          </a:p>
          <a:p>
            <a:pPr>
              <a:lnSpc>
                <a:spcPct val="100000"/>
              </a:lnSpc>
            </a:pPr>
            <a:r>
              <a:rPr lang="en-GB" sz="1400"/>
              <a:t>Vaccines delivered as soon as they are available</a:t>
            </a:r>
          </a:p>
          <a:p>
            <a:pPr>
              <a:lnSpc>
                <a:spcPct val="100000"/>
              </a:lnSpc>
            </a:pPr>
            <a:r>
              <a:rPr lang="en-GB" sz="1400"/>
              <a:t>End the acute phase of the pandemic</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r>
              <a:rPr lang="en-GB" dirty="0">
                <a:hlinkClick r:id="rId3"/>
              </a:rPr>
              <a:t>https://youtu.be/5opR6x6NMpQ</a:t>
            </a:r>
            <a:r>
              <a:rPr lang="en-GB" dirty="0"/>
              <a:t> </a:t>
            </a:r>
          </a:p>
        </p:txBody>
      </p:sp>
      <p:pic>
        <p:nvPicPr>
          <p:cNvPr id="8" name="Picture 7" descr="A picture containing logo&#10;&#10;Description automatically generated">
            <a:extLst>
              <a:ext uri="{FF2B5EF4-FFF2-40B4-BE49-F238E27FC236}">
                <a16:creationId xmlns:a16="http://schemas.microsoft.com/office/drawing/2014/main" id="{A2A237A5-2552-604A-97B7-299793CF48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9369" y="1453254"/>
            <a:ext cx="5626100" cy="3175000"/>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3" y="0"/>
            <a:ext cx="7771130" cy="553998"/>
          </a:xfrm>
        </p:spPr>
        <p:txBody>
          <a:bodyPr/>
          <a:lstStyle/>
          <a:p>
            <a:r>
              <a:rPr lang="en-GB" sz="3600"/>
              <a:t>Regulatory updates on COVID-19</a:t>
            </a:r>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385129" y="1274564"/>
            <a:ext cx="5842415" cy="4308872"/>
          </a:xfrm>
        </p:spPr>
        <p:txBody>
          <a:bodyPr/>
          <a:lstStyle/>
          <a:p>
            <a:pPr algn="l"/>
            <a:r>
              <a:rPr lang="en-US" sz="2000" b="1"/>
              <a:t>Targeted audience: </a:t>
            </a:r>
          </a:p>
          <a:p>
            <a:pPr marL="342900" indent="-342900" algn="l">
              <a:buFont typeface="Arial" panose="020B0604020202020204" pitchFamily="34" charset="0"/>
              <a:buChar char="•"/>
            </a:pPr>
            <a:r>
              <a:rPr lang="en-US" sz="2000"/>
              <a:t>National Regulatory Authorities (NRAs), </a:t>
            </a:r>
          </a:p>
          <a:p>
            <a:pPr marL="342900" indent="-342900" algn="l">
              <a:buFont typeface="Arial" panose="020B0604020202020204" pitchFamily="34" charset="0"/>
              <a:buChar char="•"/>
            </a:pPr>
            <a:r>
              <a:rPr lang="en-US" sz="2000"/>
              <a:t>Regional pharmaceutical advisors, </a:t>
            </a:r>
          </a:p>
          <a:p>
            <a:pPr marL="342900" indent="-342900" algn="l">
              <a:buFont typeface="Arial" panose="020B0604020202020204" pitchFamily="34" charset="0"/>
              <a:buChar char="•"/>
            </a:pPr>
            <a:r>
              <a:rPr lang="en-US" sz="2000"/>
              <a:t>Regulatory networks and associated stakeholders</a:t>
            </a:r>
          </a:p>
          <a:p>
            <a:pPr marL="342900" indent="-342900" algn="l">
              <a:buFont typeface="Arial" panose="020B0604020202020204" pitchFamily="34" charset="0"/>
              <a:buChar char="•"/>
            </a:pPr>
            <a:endParaRPr lang="en-US" sz="2000"/>
          </a:p>
          <a:p>
            <a:pPr marL="342900" indent="-342900" algn="l">
              <a:buFont typeface="Arial" panose="020B0604020202020204" pitchFamily="34" charset="0"/>
              <a:buChar char="•"/>
            </a:pPr>
            <a:endParaRPr lang="en-US" sz="2000"/>
          </a:p>
          <a:p>
            <a:pPr marL="342900" indent="-342900" algn="l">
              <a:buFont typeface="Arial" panose="020B0604020202020204" pitchFamily="34" charset="0"/>
              <a:buChar char="•"/>
            </a:pPr>
            <a:endParaRPr lang="en-US" sz="2000"/>
          </a:p>
          <a:p>
            <a:pPr algn="l"/>
            <a:r>
              <a:rPr lang="en-US" sz="2000" b="1"/>
              <a:t>Objective: </a:t>
            </a:r>
          </a:p>
          <a:p>
            <a:pPr algn="l"/>
            <a:r>
              <a:rPr lang="en-US" sz="2000"/>
              <a:t>to provide timely information around development and regulatory approval of COVID-19 related diagnostics, therapeutics and vaccines. </a:t>
            </a:r>
          </a:p>
          <a:p>
            <a:pPr algn="just"/>
            <a:endParaRPr lang="en-US" sz="2000"/>
          </a:p>
          <a:p>
            <a:pPr algn="just"/>
            <a:endParaRPr lang="en-GB" sz="2000"/>
          </a:p>
        </p:txBody>
      </p:sp>
      <p:sp>
        <p:nvSpPr>
          <p:cNvPr id="4" name="Rectangle 3">
            <a:extLst>
              <a:ext uri="{FF2B5EF4-FFF2-40B4-BE49-F238E27FC236}">
                <a16:creationId xmlns:a16="http://schemas.microsoft.com/office/drawing/2014/main" id="{52E572A3-6A22-4484-A959-1DE77ADCFBD7}"/>
              </a:ext>
            </a:extLst>
          </p:cNvPr>
          <p:cNvSpPr/>
          <p:nvPr/>
        </p:nvSpPr>
        <p:spPr>
          <a:xfrm>
            <a:off x="7016033" y="872502"/>
            <a:ext cx="4594271" cy="1015663"/>
          </a:xfrm>
          <a:prstGeom prst="rect">
            <a:avLst/>
          </a:prstGeom>
        </p:spPr>
        <p:txBody>
          <a:bodyPr wrap="none">
            <a:spAutoFit/>
          </a:bodyPr>
          <a:lstStyle/>
          <a:p>
            <a:pPr algn="ctr"/>
            <a:r>
              <a:rPr lang="en-US" sz="2000" b="1"/>
              <a:t>The situation is rapidly evolving</a:t>
            </a:r>
          </a:p>
          <a:p>
            <a:pPr algn="ctr"/>
            <a:r>
              <a:rPr lang="en-US" sz="2000" b="1"/>
              <a:t> Read the latest WHO regulatory updates </a:t>
            </a:r>
          </a:p>
          <a:p>
            <a:pPr algn="ctr"/>
            <a:r>
              <a:rPr lang="en-US" sz="2000" b="1"/>
              <a:t> </a:t>
            </a:r>
            <a:endParaRPr lang="en-GB" sz="2000" b="1"/>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3490" y="1888165"/>
            <a:ext cx="3079356" cy="352161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3189" y="5680136"/>
            <a:ext cx="1819796" cy="745309"/>
          </a:xfrm>
          <a:prstGeom prst="rect">
            <a:avLst/>
          </a:prstGeom>
        </p:spPr>
      </p:pic>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r>
              <a:rPr lang="en-US"/>
              <a:t>What is a Table-Top Exercise (TTX)?</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1017346"/>
            <a:ext cx="10515600" cy="5159617"/>
          </a:xfrm>
        </p:spPr>
        <p:txBody>
          <a:bodyPr>
            <a:normAutofit/>
          </a:bodyPr>
          <a:lstStyle/>
          <a:p>
            <a:pPr marL="0" indent="0" algn="just">
              <a:buNone/>
            </a:pPr>
            <a:r>
              <a:rPr lang="en-US" dirty="0">
                <a:latin typeface="Calibri" panose="020F0502020204030204" pitchFamily="34" charset="0"/>
                <a:cs typeface="Calibri" panose="020F0502020204030204" pitchFamily="34" charset="0"/>
              </a:rPr>
              <a:t>A</a:t>
            </a:r>
            <a:r>
              <a:rPr lang="en-US" dirty="0">
                <a:solidFill>
                  <a:schemeClr val="accent3"/>
                </a:solidFill>
                <a:latin typeface="Calibri" panose="020F0502020204030204" pitchFamily="34" charset="0"/>
                <a:cs typeface="Calibri" panose="020F0502020204030204" pitchFamily="34" charset="0"/>
              </a:rPr>
              <a:t> </a:t>
            </a:r>
            <a:r>
              <a:rPr lang="en-US" b="1" dirty="0">
                <a:solidFill>
                  <a:schemeClr val="accent3"/>
                </a:solidFill>
                <a:latin typeface="Calibri" panose="020F0502020204030204" pitchFamily="34" charset="0"/>
                <a:cs typeface="Calibri" panose="020F0502020204030204" pitchFamily="34" charset="0"/>
              </a:rPr>
              <a:t>tabletop exercise (TTX) </a:t>
            </a:r>
            <a:r>
              <a:rPr lang="en-US" dirty="0">
                <a:latin typeface="Calibri" panose="020F0502020204030204" pitchFamily="34" charset="0"/>
                <a:cs typeface="Calibri" panose="020F0502020204030204" pitchFamily="34" charset="0"/>
              </a:rPr>
              <a:t>is a discussion-based event that uses a progressive simulated scenario, together with series of scripted injects, to make participants consider the impact of a potential health emergency on existing plans, procedures and capacities. </a:t>
            </a:r>
          </a:p>
          <a:p>
            <a:pPr marL="0" indent="0" algn="ctr">
              <a:buNone/>
            </a:pPr>
            <a:endParaRPr lang="en-US" dirty="0">
              <a:latin typeface="Calibri" panose="020F0502020204030204" pitchFamily="34" charset="0"/>
              <a:cs typeface="Calibri" panose="020F0502020204030204" pitchFamily="34" charset="0"/>
            </a:endParaRPr>
          </a:p>
          <a:p>
            <a:pPr marL="0" indent="0" algn="ctr">
              <a:buNone/>
            </a:pPr>
            <a:r>
              <a:rPr lang="en-US" dirty="0">
                <a:latin typeface="Calibri" panose="020F0502020204030204" pitchFamily="34" charset="0"/>
                <a:cs typeface="Calibri" panose="020F0502020204030204" pitchFamily="34" charset="0"/>
              </a:rPr>
              <a:t>“</a:t>
            </a:r>
            <a:r>
              <a:rPr lang="en-US" i="1" dirty="0">
                <a:latin typeface="Calibri" panose="020F0502020204030204" pitchFamily="34" charset="0"/>
                <a:cs typeface="Calibri" panose="020F0502020204030204" pitchFamily="34" charset="0"/>
              </a:rPr>
              <a:t>A TTX </a:t>
            </a:r>
            <a:r>
              <a:rPr lang="en-US" b="1" i="1" dirty="0">
                <a:solidFill>
                  <a:schemeClr val="accent3"/>
                </a:solidFill>
                <a:latin typeface="Calibri" panose="020F0502020204030204" pitchFamily="34" charset="0"/>
                <a:cs typeface="Calibri" panose="020F0502020204030204" pitchFamily="34" charset="0"/>
              </a:rPr>
              <a:t>simulates an emergency situation </a:t>
            </a:r>
            <a:r>
              <a:rPr lang="en-US" i="1" dirty="0">
                <a:latin typeface="Calibri" panose="020F0502020204030204" pitchFamily="34" charset="0"/>
                <a:cs typeface="Calibri" panose="020F0502020204030204" pitchFamily="34" charset="0"/>
              </a:rPr>
              <a:t>in an informal, stress-free environment</a:t>
            </a:r>
            <a:r>
              <a:rPr lang="en-US" dirty="0">
                <a:latin typeface="Calibri" panose="020F0502020204030204" pitchFamily="34" charset="0"/>
                <a:cs typeface="Calibri" panose="020F0502020204030204" pitchFamily="34" charset="0"/>
              </a:rPr>
              <a:t>.” </a:t>
            </a:r>
            <a:br>
              <a:rPr lang="en-US" dirty="0">
                <a:latin typeface="Calibri" panose="020F0502020204030204" pitchFamily="34" charset="0"/>
                <a:cs typeface="Calibri" panose="020F0502020204030204" pitchFamily="34" charset="0"/>
              </a:rPr>
            </a:br>
            <a:br>
              <a:rPr lang="en-US" dirty="0"/>
            </a:br>
            <a:r>
              <a:rPr lang="en-US" sz="1600" dirty="0"/>
              <a:t>-WHO Simulation Exercise Manual, 2017</a:t>
            </a:r>
          </a:p>
          <a:p>
            <a:pPr marL="0" indent="0" algn="ctr">
              <a:lnSpc>
                <a:spcPct val="115000"/>
              </a:lnSpc>
              <a:spcAft>
                <a:spcPts val="1200"/>
              </a:spcAft>
              <a:buNone/>
            </a:pPr>
            <a:r>
              <a:rPr lang="en-GB" sz="1200" i="1" u="sng" dirty="0">
                <a:solidFill>
                  <a:srgbClr val="0070C0"/>
                </a:solidFill>
                <a:latin typeface="Arial" charset="0"/>
                <a:ea typeface="Arial" charset="0"/>
              </a:rPr>
              <a:t>https://www.who.int/ihr/publications/WHO-WHE-CPI-2017.10/en/</a:t>
            </a: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en-US" smtClean="0"/>
              <a:t>18 December 2020</a:t>
            </a:fld>
            <a:endParaRPr lang="en-US"/>
          </a:p>
        </p:txBody>
      </p:sp>
      <p:pic>
        <p:nvPicPr>
          <p:cNvPr id="5" name="Picture 2">
            <a:extLst>
              <a:ext uri="{FF2B5EF4-FFF2-40B4-BE49-F238E27FC236}">
                <a16:creationId xmlns:a16="http://schemas.microsoft.com/office/drawing/2014/main" id="{83EAFCF9-AF3C-479F-AD4A-023C3957AE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hlinkClick r:id="rId4"/>
            <a:extLst>
              <a:ext uri="{FF2B5EF4-FFF2-40B4-BE49-F238E27FC236}">
                <a16:creationId xmlns:a16="http://schemas.microsoft.com/office/drawing/2014/main" id="{836182AE-108A-40B5-92A0-717CDB525EF6}"/>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a:solidFill>
                  <a:prstClr val="white"/>
                </a:solidFill>
                <a:latin typeface="Calibri"/>
                <a:hlinkClick r:id="rId4"/>
              </a:rPr>
              <a:t>Download</a:t>
            </a:r>
            <a:endParaRPr lang="en-US" sz="1050" kern="0">
              <a:solidFill>
                <a:prstClr val="white"/>
              </a:solidFill>
              <a:latin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nSpc>
                <a:spcPct val="100000"/>
              </a:lnSpc>
              <a:spcBef>
                <a:spcPts val="100"/>
              </a:spcBef>
            </a:pPr>
            <a:r>
              <a:rPr sz="3600" spc="-5"/>
              <a:t>Design </a:t>
            </a:r>
            <a:r>
              <a:rPr sz="3600"/>
              <a:t>&amp;</a:t>
            </a:r>
            <a:r>
              <a:rPr sz="3600" spc="-50"/>
              <a:t> </a:t>
            </a:r>
            <a:r>
              <a:rPr sz="3600" spc="-5"/>
              <a:t>Purpose</a:t>
            </a:r>
            <a:endParaRPr sz="3600"/>
          </a:p>
        </p:txBody>
      </p:sp>
      <p:sp>
        <p:nvSpPr>
          <p:cNvPr id="3" name="object 3"/>
          <p:cNvSpPr txBox="1"/>
          <p:nvPr/>
        </p:nvSpPr>
        <p:spPr>
          <a:xfrm>
            <a:off x="362302" y="1182443"/>
            <a:ext cx="6608769" cy="4926349"/>
          </a:xfrm>
          <a:prstGeom prst="rect">
            <a:avLst/>
          </a:prstGeom>
        </p:spPr>
        <p:txBody>
          <a:bodyPr vert="horz" wrap="square" lIns="0" tIns="70485" rIns="0" bIns="0" rtlCol="0">
            <a:spAutoFit/>
          </a:bodyPr>
          <a:lstStyle/>
          <a:p>
            <a:pPr marL="12700" marR="0" lvl="0" indent="0" algn="l" defTabSz="914400" rtl="0" eaLnBrk="1" fontAlgn="auto" latinLnBrk="0" hangingPunct="1">
              <a:spcBef>
                <a:spcPts val="555"/>
              </a:spcBef>
              <a:spcAft>
                <a:spcPts val="0"/>
              </a:spcAft>
              <a:buClrTx/>
              <a:buSzTx/>
              <a:buFontTx/>
              <a:buNone/>
              <a:tabLst/>
              <a:defRPr/>
            </a:pPr>
            <a:r>
              <a:rPr kumimoji="0" sz="2200" b="1" i="0" u="none" strike="noStrike" kern="1200" cap="none" spc="-5" normalizeH="0" baseline="0" noProof="0">
                <a:ln>
                  <a:noFill/>
                </a:ln>
                <a:solidFill>
                  <a:srgbClr val="005D85"/>
                </a:solidFill>
                <a:effectLst/>
                <a:uLnTx/>
                <a:uFillTx/>
                <a:latin typeface="Roboto"/>
                <a:ea typeface="+mn-ea"/>
                <a:cs typeface="Roboto"/>
              </a:rPr>
              <a:t>Exercise Design</a:t>
            </a:r>
            <a:endParaRPr kumimoji="0" sz="2200" b="0" i="0" u="none" strike="noStrike" kern="1200" cap="none" spc="0" normalizeH="0" baseline="0" noProof="0">
              <a:ln>
                <a:noFill/>
              </a:ln>
              <a:solidFill>
                <a:prstClr val="black"/>
              </a:solidFill>
              <a:effectLst/>
              <a:uLnTx/>
              <a:uFillTx/>
              <a:latin typeface="Roboto"/>
              <a:ea typeface="+mn-ea"/>
              <a:cs typeface="Roboto"/>
            </a:endParaRPr>
          </a:p>
          <a:p>
            <a:pPr marL="12700" marR="5715" lvl="0" indent="0" algn="l" defTabSz="914400" rtl="0" eaLnBrk="1" fontAlgn="auto" latinLnBrk="0" hangingPunct="1">
              <a:spcBef>
                <a:spcPts val="1005"/>
              </a:spcBef>
              <a:spcAft>
                <a:spcPts val="0"/>
              </a:spcAft>
              <a:buClrTx/>
              <a:buSzTx/>
              <a:buFontTx/>
              <a:buNone/>
              <a:tabLst/>
              <a:defRPr/>
            </a:pPr>
            <a:r>
              <a:rPr kumimoji="0" sz="2200" b="0" i="0" u="none" strike="noStrike" kern="1200" cap="none" spc="-5" normalizeH="0" baseline="0" noProof="0">
                <a:ln>
                  <a:noFill/>
                </a:ln>
                <a:solidFill>
                  <a:prstClr val="black"/>
                </a:solidFill>
                <a:effectLst/>
                <a:uLnTx/>
                <a:uFillTx/>
                <a:latin typeface="Roboto"/>
                <a:ea typeface="+mn-ea"/>
                <a:cs typeface="Roboto"/>
              </a:rPr>
              <a:t>This exercise </a:t>
            </a:r>
            <a:r>
              <a:rPr kumimoji="0" sz="2200" b="0" i="0" u="none" strike="noStrike" kern="1200" cap="none" spc="0" normalizeH="0" baseline="0" noProof="0">
                <a:ln>
                  <a:noFill/>
                </a:ln>
                <a:solidFill>
                  <a:prstClr val="black"/>
                </a:solidFill>
                <a:effectLst/>
                <a:uLnTx/>
                <a:uFillTx/>
                <a:latin typeface="Roboto"/>
                <a:ea typeface="+mn-ea"/>
                <a:cs typeface="Roboto"/>
              </a:rPr>
              <a:t>is </a:t>
            </a:r>
            <a:r>
              <a:rPr kumimoji="0" sz="2200" b="0" i="0" u="none" strike="noStrike" kern="1200" cap="none" spc="-5" normalizeH="0" baseline="0" noProof="0">
                <a:ln>
                  <a:noFill/>
                </a:ln>
                <a:solidFill>
                  <a:prstClr val="black"/>
                </a:solidFill>
                <a:effectLst/>
                <a:uLnTx/>
                <a:uFillTx/>
                <a:latin typeface="Roboto"/>
                <a:ea typeface="+mn-ea"/>
                <a:cs typeface="Roboto"/>
              </a:rPr>
              <a:t>based on</a:t>
            </a:r>
            <a:r>
              <a:rPr kumimoji="0" lang="it-IT" sz="2200" b="0" i="0" u="none" strike="noStrike" kern="1200" cap="none" spc="-5" normalizeH="0" baseline="0" noProof="0">
                <a:ln>
                  <a:noFill/>
                </a:ln>
                <a:solidFill>
                  <a:prstClr val="black"/>
                </a:solidFill>
                <a:effectLst/>
                <a:uLnTx/>
                <a:uFillTx/>
                <a:latin typeface="Roboto"/>
                <a:ea typeface="+mn-ea"/>
                <a:cs typeface="Roboto"/>
              </a:rPr>
              <a:t> the WHO</a:t>
            </a:r>
            <a:r>
              <a:rPr kumimoji="0" sz="2200" b="0" i="0" u="none" strike="noStrike" kern="1200" cap="none" spc="-5" normalizeH="0" baseline="0" noProof="0">
                <a:ln>
                  <a:noFill/>
                </a:ln>
                <a:solidFill>
                  <a:prstClr val="black"/>
                </a:solidFill>
                <a:effectLst/>
                <a:uLnTx/>
                <a:uFillTx/>
                <a:latin typeface="Roboto"/>
                <a:ea typeface="+mn-ea"/>
                <a:cs typeface="Roboto"/>
              </a:rPr>
              <a:t>:</a:t>
            </a:r>
            <a:endParaRPr kumimoji="0" lang="en-US" sz="2200" b="0" i="0" u="none" strike="noStrike" kern="1200" cap="none" spc="-5" normalizeH="0" baseline="0" noProof="0">
              <a:ln>
                <a:noFill/>
              </a:ln>
              <a:solidFill>
                <a:prstClr val="black"/>
              </a:solidFill>
              <a:effectLst/>
              <a:uLnTx/>
              <a:uFillTx/>
              <a:latin typeface="Roboto"/>
              <a:ea typeface="+mn-ea"/>
              <a:cs typeface="Roboto"/>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en-US" sz="2200" spc="-5">
                <a:solidFill>
                  <a:prstClr val="black"/>
                </a:solidFill>
                <a:latin typeface="Roboto"/>
                <a:cs typeface="Roboto"/>
                <a:hlinkClick r:id="rId3"/>
              </a:rPr>
              <a:t>Guidance on developing a national deployment and vaccination plan for COVID-19 vaccines</a:t>
            </a:r>
            <a:endParaRPr kumimoji="0" sz="2200" b="0" i="0" u="none" strike="noStrike" kern="1200" cap="none" spc="0" normalizeH="0" baseline="0" noProof="0">
              <a:ln>
                <a:noFill/>
              </a:ln>
              <a:solidFill>
                <a:prstClr val="black"/>
              </a:solidFill>
              <a:effectLst/>
              <a:uLnTx/>
              <a:uFillTx/>
              <a:latin typeface="Roboto"/>
              <a:ea typeface="+mn-ea"/>
              <a:cs typeface="Roboto"/>
            </a:endParaRPr>
          </a:p>
          <a:p>
            <a:pPr marL="241300" marR="0" lvl="0" indent="-228600" algn="l" defTabSz="914400" rtl="0" eaLnBrk="1" fontAlgn="auto" latinLnBrk="0" hangingPunct="1">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a:ln>
                <a:noFill/>
              </a:ln>
              <a:solidFill>
                <a:prstClr val="black"/>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endParaRPr kumimoji="0" lang="en-US" sz="2200" b="1" i="0" u="none" strike="noStrike" kern="1200" cap="none" spc="-5" normalizeH="0" baseline="0" noProof="0">
              <a:ln>
                <a:noFill/>
              </a:ln>
              <a:solidFill>
                <a:srgbClr val="005D85"/>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r>
              <a:rPr kumimoji="0" sz="2200" b="1" i="0" u="none" strike="noStrike" kern="1200" cap="none" spc="-5" normalizeH="0" baseline="0" noProof="0">
                <a:ln>
                  <a:noFill/>
                </a:ln>
                <a:solidFill>
                  <a:srgbClr val="005D85"/>
                </a:solidFill>
                <a:effectLst/>
                <a:uLnTx/>
                <a:uFillTx/>
                <a:latin typeface="Roboto"/>
                <a:ea typeface="+mn-ea"/>
                <a:cs typeface="Roboto"/>
              </a:rPr>
              <a:t>Purpose</a:t>
            </a:r>
            <a:endParaRPr kumimoji="0" sz="2200" b="0" i="0" u="none" strike="noStrike" kern="1200" cap="none" spc="0" normalizeH="0" baseline="0" noProof="0">
              <a:ln>
                <a:noFill/>
              </a:ln>
              <a:solidFill>
                <a:prstClr val="black"/>
              </a:solidFill>
              <a:effectLst/>
              <a:uLnTx/>
              <a:uFillTx/>
              <a:latin typeface="Roboto"/>
              <a:ea typeface="+mn-ea"/>
              <a:cs typeface="Roboto"/>
            </a:endParaRPr>
          </a:p>
          <a:p>
            <a:pPr marL="12700" lvl="0" algn="just">
              <a:spcBef>
                <a:spcPts val="455"/>
              </a:spcBef>
              <a:defRPr/>
            </a:pPr>
            <a:r>
              <a:rPr kumimoji="0" sz="2200" b="0" i="0" u="none" strike="noStrike" kern="1200" cap="none" spc="-5" normalizeH="0" baseline="0" noProof="0">
                <a:ln>
                  <a:noFill/>
                </a:ln>
                <a:solidFill>
                  <a:prstClr val="black"/>
                </a:solidFill>
                <a:effectLst/>
                <a:uLnTx/>
                <a:uFillTx/>
                <a:latin typeface="Roboto"/>
                <a:ea typeface="+mn-ea"/>
                <a:cs typeface="Roboto"/>
              </a:rPr>
              <a:t>Through</a:t>
            </a:r>
            <a:r>
              <a:rPr kumimoji="0" sz="2200" b="0" i="0" u="none" strike="noStrike" kern="1200" cap="none" spc="285" normalizeH="0" baseline="0" noProof="0">
                <a:ln>
                  <a:noFill/>
                </a:ln>
                <a:solidFill>
                  <a:prstClr val="black"/>
                </a:solidFill>
                <a:effectLst/>
                <a:uLnTx/>
                <a:uFillTx/>
                <a:latin typeface="Roboto"/>
                <a:ea typeface="+mn-ea"/>
                <a:cs typeface="Roboto"/>
              </a:rPr>
              <a:t> </a:t>
            </a:r>
            <a:r>
              <a:rPr kumimoji="0" sz="2200" b="0" i="0" u="none" strike="noStrike" kern="1200" cap="none" spc="-5" normalizeH="0" baseline="0" noProof="0">
                <a:ln>
                  <a:noFill/>
                </a:ln>
                <a:solidFill>
                  <a:prstClr val="black"/>
                </a:solidFill>
                <a:effectLst/>
                <a:uLnTx/>
                <a:uFillTx/>
                <a:latin typeface="Roboto"/>
                <a:ea typeface="+mn-ea"/>
                <a:cs typeface="Roboto"/>
              </a:rPr>
              <a:t>facilitated</a:t>
            </a:r>
            <a:r>
              <a:rPr kumimoji="0" sz="2200" b="0" i="0" u="none" strike="noStrike" kern="1200" cap="none" spc="290" normalizeH="0" baseline="0" noProof="0">
                <a:ln>
                  <a:noFill/>
                </a:ln>
                <a:solidFill>
                  <a:prstClr val="black"/>
                </a:solidFill>
                <a:effectLst/>
                <a:uLnTx/>
                <a:uFillTx/>
                <a:latin typeface="Roboto"/>
                <a:ea typeface="+mn-ea"/>
                <a:cs typeface="Roboto"/>
              </a:rPr>
              <a:t> </a:t>
            </a:r>
            <a:r>
              <a:rPr kumimoji="0" sz="2200" b="0" i="0" u="none" strike="noStrike" kern="1200" cap="none" spc="0" normalizeH="0" baseline="0" noProof="0">
                <a:ln>
                  <a:noFill/>
                </a:ln>
                <a:solidFill>
                  <a:prstClr val="black"/>
                </a:solidFill>
                <a:effectLst/>
                <a:uLnTx/>
                <a:uFillTx/>
                <a:latin typeface="Roboto"/>
                <a:ea typeface="+mn-ea"/>
                <a:cs typeface="Roboto"/>
              </a:rPr>
              <a:t>group</a:t>
            </a:r>
            <a:r>
              <a:rPr kumimoji="0" sz="2200" b="0" i="0" u="none" strike="noStrike" kern="1200" cap="none" spc="285" normalizeH="0" baseline="0" noProof="0">
                <a:ln>
                  <a:noFill/>
                </a:ln>
                <a:solidFill>
                  <a:prstClr val="black"/>
                </a:solidFill>
                <a:effectLst/>
                <a:uLnTx/>
                <a:uFillTx/>
                <a:latin typeface="Roboto"/>
                <a:ea typeface="+mn-ea"/>
                <a:cs typeface="Roboto"/>
              </a:rPr>
              <a:t> </a:t>
            </a:r>
            <a:r>
              <a:rPr kumimoji="0" sz="2200" b="0" i="0" u="none" strike="noStrike" kern="1200" cap="none" spc="-5" normalizeH="0" baseline="0" noProof="0">
                <a:ln>
                  <a:noFill/>
                </a:ln>
                <a:solidFill>
                  <a:prstClr val="black"/>
                </a:solidFill>
                <a:effectLst/>
                <a:uLnTx/>
                <a:uFillTx/>
                <a:latin typeface="Roboto"/>
                <a:ea typeface="+mn-ea"/>
                <a:cs typeface="Roboto"/>
              </a:rPr>
              <a:t>discussion,</a:t>
            </a:r>
            <a:r>
              <a:rPr kumimoji="0" sz="2200" b="0" i="0" u="none" strike="noStrike" kern="1200" cap="none" spc="290" normalizeH="0" baseline="0" noProof="0">
                <a:ln>
                  <a:noFill/>
                </a:ln>
                <a:solidFill>
                  <a:prstClr val="black"/>
                </a:solidFill>
                <a:effectLst/>
                <a:uLnTx/>
                <a:uFillTx/>
                <a:latin typeface="Roboto"/>
                <a:ea typeface="+mn-ea"/>
                <a:cs typeface="Roboto"/>
              </a:rPr>
              <a:t> </a:t>
            </a:r>
            <a:r>
              <a:rPr kumimoji="0" sz="2200" b="1" i="0" u="none" strike="noStrike" kern="1200" cap="none" spc="-5" normalizeH="0" baseline="0" noProof="0">
                <a:ln>
                  <a:noFill/>
                </a:ln>
                <a:solidFill>
                  <a:prstClr val="black"/>
                </a:solidFill>
                <a:effectLst/>
                <a:uLnTx/>
                <a:uFillTx/>
                <a:latin typeface="Roboto"/>
                <a:ea typeface="+mn-ea"/>
                <a:cs typeface="Roboto"/>
              </a:rPr>
              <a:t>the</a:t>
            </a:r>
            <a:r>
              <a:rPr kumimoji="0" sz="2200" b="1" i="0" u="none" strike="noStrike" kern="1200" cap="none" spc="285" normalizeH="0" baseline="0" noProof="0">
                <a:ln>
                  <a:noFill/>
                </a:ln>
                <a:solidFill>
                  <a:prstClr val="black"/>
                </a:solidFill>
                <a:effectLst/>
                <a:uLnTx/>
                <a:uFillTx/>
                <a:latin typeface="Roboto"/>
                <a:ea typeface="+mn-ea"/>
                <a:cs typeface="Roboto"/>
              </a:rPr>
              <a:t> </a:t>
            </a:r>
            <a:r>
              <a:rPr kumimoji="0" sz="2200" b="1" i="0" u="none" strike="noStrike" kern="1200" cap="none" spc="-5" normalizeH="0" baseline="0" noProof="0">
                <a:ln>
                  <a:noFill/>
                </a:ln>
                <a:solidFill>
                  <a:prstClr val="black"/>
                </a:solidFill>
                <a:effectLst/>
                <a:uLnTx/>
                <a:uFillTx/>
                <a:latin typeface="Roboto"/>
                <a:ea typeface="+mn-ea"/>
                <a:cs typeface="Roboto"/>
              </a:rPr>
              <a:t>exercise</a:t>
            </a:r>
            <a:r>
              <a:rPr kumimoji="0" sz="2200" b="1" i="0" u="none" strike="noStrike" kern="1200" cap="none" spc="280" normalizeH="0" baseline="0" noProof="0">
                <a:ln>
                  <a:noFill/>
                </a:ln>
                <a:solidFill>
                  <a:prstClr val="black"/>
                </a:solidFill>
                <a:effectLst/>
                <a:uLnTx/>
                <a:uFillTx/>
                <a:latin typeface="Roboto"/>
                <a:ea typeface="+mn-ea"/>
                <a:cs typeface="Roboto"/>
              </a:rPr>
              <a:t> </a:t>
            </a:r>
            <a:r>
              <a:rPr kumimoji="0" sz="2200" b="1" i="0" u="none" strike="noStrike" kern="1200" cap="none" spc="-5" normalizeH="0" baseline="0" noProof="0">
                <a:ln>
                  <a:noFill/>
                </a:ln>
                <a:solidFill>
                  <a:prstClr val="black"/>
                </a:solidFill>
                <a:effectLst/>
                <a:uLnTx/>
                <a:uFillTx/>
                <a:latin typeface="Roboto"/>
                <a:ea typeface="+mn-ea"/>
                <a:cs typeface="Roboto"/>
              </a:rPr>
              <a:t>aims</a:t>
            </a:r>
            <a:r>
              <a:rPr kumimoji="0" sz="2200" b="1" i="0" u="none" strike="noStrike" kern="1200" cap="none" spc="295" normalizeH="0" baseline="0" noProof="0">
                <a:ln>
                  <a:noFill/>
                </a:ln>
                <a:solidFill>
                  <a:prstClr val="black"/>
                </a:solidFill>
                <a:effectLst/>
                <a:uLnTx/>
                <a:uFillTx/>
                <a:latin typeface="Roboto"/>
                <a:ea typeface="+mn-ea"/>
                <a:cs typeface="Roboto"/>
              </a:rPr>
              <a:t> </a:t>
            </a:r>
            <a:r>
              <a:rPr kumimoji="0" sz="2200" b="1" i="0" u="none" strike="noStrike" kern="1200" cap="none" spc="-10" normalizeH="0" baseline="0" noProof="0">
                <a:ln>
                  <a:noFill/>
                </a:ln>
                <a:solidFill>
                  <a:prstClr val="black"/>
                </a:solidFill>
                <a:effectLst/>
                <a:uLnTx/>
                <a:uFillTx/>
                <a:latin typeface="Roboto"/>
                <a:ea typeface="+mn-ea"/>
                <a:cs typeface="Roboto"/>
              </a:rPr>
              <a:t>to</a:t>
            </a:r>
            <a:r>
              <a:rPr kumimoji="0" lang="en-US" sz="2200" b="1" i="0" u="none" strike="noStrike" kern="1200" cap="none" spc="-10" normalizeH="0" baseline="0" noProof="0">
                <a:ln>
                  <a:noFill/>
                </a:ln>
                <a:solidFill>
                  <a:prstClr val="black"/>
                </a:solidFill>
                <a:effectLst/>
                <a:uLnTx/>
                <a:uFillTx/>
                <a:latin typeface="Roboto"/>
                <a:ea typeface="+mn-ea"/>
                <a:cs typeface="Roboto"/>
              </a:rPr>
              <a:t> </a:t>
            </a:r>
            <a:r>
              <a:rPr lang="en-US" sz="2200" b="1">
                <a:solidFill>
                  <a:prstClr val="black"/>
                </a:solidFill>
                <a:latin typeface="Roboto"/>
                <a:cs typeface="Roboto"/>
              </a:rPr>
              <a:t>assist countries to plan, develop and update their national deployment and vaccination plan (NDVP) </a:t>
            </a:r>
            <a:r>
              <a:rPr lang="en-US" sz="2200">
                <a:solidFill>
                  <a:prstClr val="black"/>
                </a:solidFill>
                <a:latin typeface="Roboto"/>
                <a:cs typeface="Roboto"/>
              </a:rPr>
              <a:t>for the equitable timely access to COVID-19 vaccines specifically addressing regulatory and safety issues.</a:t>
            </a:r>
            <a:endParaRPr kumimoji="0" sz="2200" b="0" i="0" u="none" strike="noStrike" kern="1200" cap="none" spc="0" normalizeH="0" baseline="0" noProof="0">
              <a:ln>
                <a:noFill/>
              </a:ln>
              <a:solidFill>
                <a:prstClr val="black"/>
              </a:solidFill>
              <a:effectLst/>
              <a:uLnTx/>
              <a:uFillTx/>
              <a:latin typeface="Roboto"/>
              <a:ea typeface="+mn-ea"/>
              <a:cs typeface="Roboto"/>
            </a:endParaRPr>
          </a:p>
        </p:txBody>
      </p:sp>
      <p:sp>
        <p:nvSpPr>
          <p:cNvPr id="6" name="object 6"/>
          <p:cNvSpPr txBox="1"/>
          <p:nvPr/>
        </p:nvSpPr>
        <p:spPr>
          <a:xfrm>
            <a:off x="11485176" y="6634184"/>
            <a:ext cx="53403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page</a:t>
            </a:r>
            <a:r>
              <a:rPr kumimoji="0" sz="1200" b="1" i="0" u="none" strike="noStrike" kern="1200" cap="none" spc="-55" normalizeH="0" baseline="0" noProof="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8</a:t>
            </a:fld>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15" normalizeH="0" baseline="0" noProof="0">
                <a:ln>
                  <a:noFill/>
                </a:ln>
                <a:solidFill>
                  <a:prstClr val="white"/>
                </a:solidFill>
                <a:effectLst/>
                <a:uLnTx/>
                <a:uFillTx/>
                <a:latin typeface="Arial"/>
                <a:ea typeface="+mn-ea"/>
                <a:cs typeface="Arial"/>
              </a:rPr>
              <a:t>SIMULATION</a:t>
            </a:r>
            <a:r>
              <a:rPr kumimoji="0" sz="1200" b="1" i="0" u="none" strike="noStrike" kern="1200" cap="none" spc="-35" normalizeH="0" baseline="0" noProof="0">
                <a:ln>
                  <a:noFill/>
                </a:ln>
                <a:solidFill>
                  <a:prstClr val="white"/>
                </a:solidFill>
                <a:effectLst/>
                <a:uLnTx/>
                <a:uFillTx/>
                <a:latin typeface="Arial"/>
                <a:ea typeface="+mn-ea"/>
                <a:cs typeface="Arial"/>
              </a:rPr>
              <a:t> </a:t>
            </a:r>
            <a:r>
              <a:rPr kumimoji="0" sz="1200" b="1" i="0" u="none" strike="noStrike" kern="1200" cap="none" spc="-5" normalizeH="0" baseline="0" noProof="0">
                <a:ln>
                  <a:noFill/>
                </a:ln>
                <a:solidFill>
                  <a:prstClr val="white"/>
                </a:solidFill>
                <a:effectLst/>
                <a:uLnTx/>
                <a:uFillTx/>
                <a:latin typeface="Arial"/>
                <a:ea typeface="+mn-ea"/>
                <a:cs typeface="Arial"/>
              </a:rPr>
              <a:t>EXERCISE</a:t>
            </a: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C</a:t>
            </a:r>
            <a:r>
              <a:rPr kumimoji="0" sz="1200" b="1" i="0" u="none" strike="noStrike" kern="1200" cap="none" spc="0" normalizeH="0" baseline="0" noProof="0">
                <a:ln>
                  <a:noFill/>
                </a:ln>
                <a:solidFill>
                  <a:srgbClr val="FFFFFF"/>
                </a:solidFill>
                <a:effectLst/>
                <a:uLnTx/>
                <a:uFillTx/>
                <a:latin typeface="Arial"/>
                <a:ea typeface="+mn-ea"/>
                <a:cs typeface="Arial"/>
              </a:rPr>
              <a:t>O</a:t>
            </a:r>
            <a:r>
              <a:rPr kumimoji="0" sz="1200" b="1" i="0" u="none" strike="noStrike" kern="1200" cap="none" spc="-5" normalizeH="0" baseline="0" noProof="0">
                <a:ln>
                  <a:noFill/>
                </a:ln>
                <a:solidFill>
                  <a:srgbClr val="FFFFFF"/>
                </a:solidFill>
                <a:effectLst/>
                <a:uLnTx/>
                <a:uFillTx/>
                <a:latin typeface="Arial"/>
                <a:ea typeface="+mn-ea"/>
                <a:cs typeface="Arial"/>
              </a:rPr>
              <a:t>V</a:t>
            </a:r>
            <a:r>
              <a:rPr kumimoji="0" sz="1200" b="1" i="0" u="none" strike="noStrike" kern="1200" cap="none" spc="0" normalizeH="0" baseline="0" noProof="0">
                <a:ln>
                  <a:noFill/>
                </a:ln>
                <a:solidFill>
                  <a:srgbClr val="FFFFFF"/>
                </a:solidFill>
                <a:effectLst/>
                <a:uLnTx/>
                <a:uFillTx/>
                <a:latin typeface="Arial"/>
                <a:ea typeface="+mn-ea"/>
                <a:cs typeface="Arial"/>
              </a:rPr>
              <a:t>I</a:t>
            </a:r>
            <a:r>
              <a:rPr kumimoji="0" sz="1200" b="1" i="0" u="none" strike="noStrike" kern="1200" cap="none" spc="-5" normalizeH="0" baseline="0" noProof="0">
                <a:ln>
                  <a:noFill/>
                </a:ln>
                <a:solidFill>
                  <a:srgbClr val="FFFFFF"/>
                </a:solidFill>
                <a:effectLst/>
                <a:uLnTx/>
                <a:uFillTx/>
                <a:latin typeface="Arial"/>
                <a:ea typeface="+mn-ea"/>
                <a:cs typeface="Arial"/>
              </a:rPr>
              <a:t>D</a:t>
            </a:r>
            <a:r>
              <a:rPr kumimoji="0" sz="1200" b="1" i="0" u="none" strike="noStrike" kern="1200" cap="none" spc="0" normalizeH="0" baseline="0" noProof="0">
                <a:ln>
                  <a:noFill/>
                </a:ln>
                <a:solidFill>
                  <a:srgbClr val="FFFFFF"/>
                </a:solidFill>
                <a:effectLst/>
                <a:uLnTx/>
                <a:uFillTx/>
                <a:latin typeface="Arial"/>
                <a:ea typeface="+mn-ea"/>
                <a:cs typeface="Arial"/>
              </a:rPr>
              <a:t>-</a:t>
            </a:r>
            <a:r>
              <a:rPr kumimoji="0" sz="1200" b="1" i="0" u="none" strike="noStrike" kern="1200" cap="none" spc="-5" normalizeH="0" baseline="0" noProof="0">
                <a:ln>
                  <a:noFill/>
                </a:ln>
                <a:solidFill>
                  <a:srgbClr val="FFFFFF"/>
                </a:solidFill>
                <a:effectLst/>
                <a:uLnTx/>
                <a:uFillTx/>
                <a:latin typeface="Arial"/>
                <a:ea typeface="+mn-ea"/>
                <a:cs typeface="Arial"/>
              </a:rPr>
              <a:t>19</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1748" y="1474839"/>
            <a:ext cx="4510252" cy="43507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Scope of the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nSpc>
                <a:spcPct val="100000"/>
              </a:lnSpc>
              <a:spcBef>
                <a:spcPts val="0"/>
              </a:spcBef>
              <a:buNone/>
            </a:pPr>
            <a:r>
              <a:rPr lang="en-GB" sz="2400" b="1" dirty="0">
                <a:solidFill>
                  <a:schemeClr val="accent5"/>
                </a:solidFill>
                <a:latin typeface="+mj-lt"/>
                <a:cs typeface="Calibri"/>
              </a:rPr>
              <a:t>Discuss planning assumptions </a:t>
            </a:r>
            <a:r>
              <a:rPr lang="en-GB" sz="2400" dirty="0">
                <a:latin typeface="Helvetica Neue"/>
                <a:ea typeface="DengXian"/>
                <a:cs typeface="Calibri"/>
              </a:rPr>
              <a:t>for </a:t>
            </a:r>
            <a:r>
              <a:rPr lang="en-GB" sz="2400" b="1" dirty="0">
                <a:solidFill>
                  <a:schemeClr val="accent5"/>
                </a:solidFill>
                <a:latin typeface="+mj-lt"/>
                <a:ea typeface="DengXian"/>
                <a:cs typeface="Calibri"/>
              </a:rPr>
              <a:t>r</a:t>
            </a:r>
            <a:r>
              <a:rPr lang="en-GB" sz="2400" b="1" dirty="0">
                <a:solidFill>
                  <a:schemeClr val="accent5"/>
                </a:solidFill>
                <a:latin typeface="+mj-lt"/>
                <a:cs typeface="Calibri"/>
              </a:rPr>
              <a:t>eviewing the regulatory, oversight and safety aspects of vaccines </a:t>
            </a:r>
            <a:r>
              <a:rPr lang="en-GB" sz="2400" dirty="0">
                <a:latin typeface="Helvetica Neue"/>
                <a:ea typeface="DengXian"/>
                <a:cs typeface="Calibri"/>
              </a:rPr>
              <a:t>as they become available to support the timely and efficient and equitable access to COVID-19 vaccines. </a:t>
            </a:r>
            <a:endParaRPr lang="en-GB" sz="2000" dirty="0">
              <a:latin typeface="Avenir Book"/>
              <a:ea typeface="DengXian" panose="02010600030101010101" pitchFamily="2" charset="-122"/>
              <a:cs typeface="Times New Roman (Body CS)"/>
            </a:endParaRPr>
          </a:p>
          <a:p>
            <a:pPr marL="0" lvl="0" indent="0">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marL="0" lvl="0" indent="0">
              <a:lnSpc>
                <a:spcPct val="100000"/>
              </a:lnSpc>
              <a:spcBef>
                <a:spcPts val="700"/>
              </a:spcBef>
              <a:buClr>
                <a:schemeClr val="tx1"/>
              </a:buClr>
              <a:buSzPct val="100000"/>
              <a:buNone/>
            </a:pPr>
            <a:r>
              <a:rPr lang="en-US" sz="2400" dirty="0">
                <a:latin typeface="Helvetica Neue"/>
                <a:ea typeface="DengXian" panose="02010600030101010101" pitchFamily="2" charset="-122"/>
                <a:cs typeface="Calibri" panose="020F0502020204030204" pitchFamily="34" charset="0"/>
              </a:rPr>
              <a:t>The TTX will include the following:</a:t>
            </a:r>
          </a:p>
          <a:p>
            <a:pPr marL="0" lvl="0" indent="0">
              <a:lnSpc>
                <a:spcPct val="100000"/>
              </a:lnSpc>
              <a:spcBef>
                <a:spcPts val="700"/>
              </a:spcBef>
              <a:buClr>
                <a:schemeClr val="tx1"/>
              </a:buClr>
              <a:buSzPct val="100000"/>
              <a:buNone/>
            </a:pPr>
            <a:endParaRPr lang="en-US" sz="2400" dirty="0">
              <a:latin typeface="Helvetica Neue"/>
              <a:ea typeface="DengXian" panose="02010600030101010101" pitchFamily="2" charset="-122"/>
              <a:cs typeface="Calibri" panose="020F0502020204030204" pitchFamily="34" charset="0"/>
            </a:endParaRPr>
          </a:p>
          <a:p>
            <a:pPr>
              <a:lnSpc>
                <a:spcPct val="100000"/>
              </a:lnSpc>
              <a:spcBef>
                <a:spcPts val="700"/>
              </a:spcBef>
              <a:buClr>
                <a:schemeClr val="tx1"/>
              </a:buClr>
              <a:buSzPct val="100000"/>
            </a:pPr>
            <a:r>
              <a:rPr lang="en-US" sz="2400" b="1" dirty="0">
                <a:solidFill>
                  <a:schemeClr val="accent5"/>
                </a:solidFill>
                <a:latin typeface="+mj-lt"/>
                <a:cs typeface="Calibri"/>
              </a:rPr>
              <a:t>Review</a:t>
            </a:r>
            <a:r>
              <a:rPr lang="en-US" sz="2400" dirty="0">
                <a:latin typeface="Arial"/>
                <a:cs typeface="Calibri"/>
              </a:rPr>
              <a:t> plans for accelerated regulatory frameworks</a:t>
            </a:r>
          </a:p>
          <a:p>
            <a:pPr>
              <a:lnSpc>
                <a:spcPct val="100000"/>
              </a:lnSpc>
              <a:spcBef>
                <a:spcPts val="700"/>
              </a:spcBef>
              <a:buClr>
                <a:schemeClr val="tx1"/>
              </a:buClr>
              <a:buSzPct val="100000"/>
            </a:pPr>
            <a:r>
              <a:rPr lang="en-US" sz="2400" b="1" dirty="0">
                <a:solidFill>
                  <a:schemeClr val="accent5"/>
                </a:solidFill>
                <a:latin typeface="+mj-lt"/>
                <a:cs typeface="Calibri" panose="020F0502020204030204" pitchFamily="34" charset="0"/>
              </a:rPr>
              <a:t>Review</a:t>
            </a:r>
            <a:r>
              <a:rPr lang="en-US" sz="2400" dirty="0">
                <a:cs typeface="Calibri" panose="020F0502020204030204" pitchFamily="34" charset="0"/>
              </a:rPr>
              <a:t> safety procedures  for vaccines, particularly vaccines under accelerated development.</a:t>
            </a:r>
            <a:endParaRPr lang="en-US" sz="2400" dirty="0">
              <a:latin typeface="+mj-lt"/>
              <a:cs typeface="Calibri" panose="020F0502020204030204" pitchFamily="34" charset="0"/>
            </a:endParaRPr>
          </a:p>
          <a:p>
            <a:pPr>
              <a:lnSpc>
                <a:spcPct val="100000"/>
              </a:lnSpc>
              <a:spcBef>
                <a:spcPts val="700"/>
              </a:spcBef>
              <a:buClr>
                <a:schemeClr val="tx1"/>
              </a:buClr>
              <a:buSzPct val="100000"/>
            </a:pPr>
            <a:r>
              <a:rPr lang="en-US" sz="2400" b="1" dirty="0">
                <a:solidFill>
                  <a:schemeClr val="accent5"/>
                </a:solidFill>
                <a:latin typeface="+mj-lt"/>
                <a:cs typeface="Calibri"/>
              </a:rPr>
              <a:t>Confirm regulatory procedures </a:t>
            </a:r>
            <a:r>
              <a:rPr lang="en-US" sz="2400" dirty="0">
                <a:latin typeface="+mj-lt"/>
                <a:cs typeface="Calibri"/>
              </a:rPr>
              <a:t>for vaccine approval </a:t>
            </a:r>
            <a:endParaRPr lang="en-US" sz="2400" dirty="0">
              <a:latin typeface="+mj-lt"/>
              <a:cs typeface="Calibri" panose="020F0502020204030204" pitchFamily="34" charset="0"/>
            </a:endParaRPr>
          </a:p>
          <a:p>
            <a:pPr>
              <a:lnSpc>
                <a:spcPct val="100000"/>
              </a:lnSpc>
              <a:spcBef>
                <a:spcPts val="700"/>
              </a:spcBef>
              <a:buClr>
                <a:schemeClr val="tx1"/>
              </a:buClr>
              <a:buSzPct val="100000"/>
            </a:pPr>
            <a:r>
              <a:rPr lang="en-US" sz="2400" b="1" dirty="0">
                <a:solidFill>
                  <a:schemeClr val="accent5"/>
                </a:solidFill>
                <a:latin typeface="+mj-lt"/>
                <a:cs typeface="Calibri" panose="020F0502020204030204" pitchFamily="34" charset="0"/>
              </a:rPr>
              <a:t>Review </a:t>
            </a:r>
            <a:r>
              <a:rPr lang="en-US" sz="2400" dirty="0">
                <a:latin typeface="+mj-lt"/>
                <a:cs typeface="Calibri" panose="020F0502020204030204" pitchFamily="34" charset="0"/>
              </a:rPr>
              <a:t>systems for monitoring the safety of vaccines.</a:t>
            </a:r>
            <a:endParaRPr lang="en-US" sz="2400" dirty="0">
              <a:latin typeface="+mj-lt"/>
              <a:cs typeface="Calibri"/>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18 December 2020</a:t>
            </a:fld>
            <a:endParaRPr lang="en-U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2.xml><?xml version="1.0" encoding="utf-8"?>
<ds:datastoreItem xmlns:ds="http://schemas.openxmlformats.org/officeDocument/2006/customXml" ds:itemID="{670A9802-686C-4537-A4EF-3D12C1362DDC}">
  <ds:schemaRefs>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http://purl.org/dc/elements/1.1/"/>
    <ds:schemaRef ds:uri="http://purl.org/dc/dcmitype/"/>
    <ds:schemaRef ds:uri="http://schemas.microsoft.com/office/infopath/2007/PartnerControls"/>
    <ds:schemaRef ds:uri="537a4c0a-028d-41b0-9193-6635ca5775f6"/>
    <ds:schemaRef ds:uri="a1d858d0-9300-440e-863b-088bced39a33"/>
    <ds:schemaRef ds:uri="http://purl.org/dc/terms/"/>
  </ds:schemaRefs>
</ds:datastoreItem>
</file>

<file path=customXml/itemProps3.xml><?xml version="1.0" encoding="utf-8"?>
<ds:datastoreItem xmlns:ds="http://schemas.openxmlformats.org/officeDocument/2006/customXml" ds:itemID="{E3483D68-7588-4818-B9B0-C0A7134C9D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TotalTime>
  <Words>5466</Words>
  <Application>Microsoft Macintosh PowerPoint</Application>
  <PresentationFormat>Widescreen</PresentationFormat>
  <Paragraphs>524</Paragraphs>
  <Slides>38</Slides>
  <Notes>31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38</vt:i4>
      </vt:variant>
    </vt:vector>
  </HeadingPairs>
  <TitlesOfParts>
    <vt:vector size="49" baseType="lpstr">
      <vt:lpstr>Arial</vt:lpstr>
      <vt:lpstr>Arial Black</vt:lpstr>
      <vt:lpstr>Avenir Book</vt:lpstr>
      <vt:lpstr>Calibri</vt:lpstr>
      <vt:lpstr>Helvetica Neue</vt:lpstr>
      <vt:lpstr>Roboto</vt:lpstr>
      <vt:lpstr>Segoe UI</vt:lpstr>
      <vt:lpstr>Symbol</vt:lpstr>
      <vt:lpstr>Office Theme</vt:lpstr>
      <vt:lpstr>2_Office Theme</vt:lpstr>
      <vt:lpstr>1_Office Theme</vt:lpstr>
      <vt:lpstr>NOVEL CORONAVIRUS  (COVID-19)</vt:lpstr>
      <vt:lpstr>Suggested Agenda</vt:lpstr>
      <vt:lpstr>Guiding Preparedness and Response</vt:lpstr>
      <vt:lpstr>Latest WHO Situation Report</vt:lpstr>
      <vt:lpstr>Background - COVAX</vt:lpstr>
      <vt:lpstr>Regulatory updates on COVID-19</vt:lpstr>
      <vt:lpstr>What is a Table-Top Exercise (TTX)?</vt:lpstr>
      <vt:lpstr>Design &amp; Purpose</vt:lpstr>
      <vt:lpstr>Scope of the TTX</vt:lpstr>
      <vt:lpstr>Objectives of the TTX</vt:lpstr>
      <vt:lpstr>Exercise management team</vt:lpstr>
      <vt:lpstr>Rules of the TTX</vt:lpstr>
      <vt:lpstr>Table-Top Exercise: How to Play</vt:lpstr>
      <vt:lpstr>Questions</vt:lpstr>
      <vt:lpstr>NOVEL CORONAVIRUS DISEASE  (COVID-19)  </vt:lpstr>
      <vt:lpstr>Summary of the Current Situation</vt:lpstr>
      <vt:lpstr>Scenario 1</vt:lpstr>
      <vt:lpstr>NRA roles in providing timely access to COVID-19 Vaccines</vt:lpstr>
      <vt:lpstr>Session 1 – Discussion Questions</vt:lpstr>
      <vt:lpstr>Scenario 2 – Vaccines become available</vt:lpstr>
      <vt:lpstr>Session 2 – Discussion Questions</vt:lpstr>
      <vt:lpstr>Break</vt:lpstr>
      <vt:lpstr>Scenario 3</vt:lpstr>
      <vt:lpstr>Session 3</vt:lpstr>
      <vt:lpstr>Session 3</vt:lpstr>
      <vt:lpstr>Scenario 4 – Safety Monitoring</vt:lpstr>
      <vt:lpstr>Session 4 – Discussion Questions</vt:lpstr>
      <vt:lpstr>Hot-Wash</vt:lpstr>
      <vt:lpstr>PowerPoint Presentation</vt:lpstr>
      <vt:lpstr>Agenda part 2</vt:lpstr>
      <vt:lpstr>The following resources are available from WHO</vt:lpstr>
      <vt:lpstr>Break</vt:lpstr>
      <vt:lpstr>Strengths and gaps analysis</vt:lpstr>
      <vt:lpstr>Action Plan</vt:lpstr>
      <vt:lpstr>Consolidation</vt:lpstr>
      <vt:lpstr>Participants’ feedback form</vt:lpstr>
      <vt:lpstr>Next steps and wrap up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Allan Bell</cp:lastModifiedBy>
  <cp:revision>1</cp:revision>
  <dcterms:created xsi:type="dcterms:W3CDTF">2020-01-31T13:21:16Z</dcterms:created>
  <dcterms:modified xsi:type="dcterms:W3CDTF">2020-12-18T10:59:25Z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