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 id="2147483660" r:id="rId5"/>
    <p:sldMasterId id="2147483666" r:id="rId6"/>
  </p:sldMasterIdLst>
  <p:notesMasterIdLst>
    <p:notesMasterId r:id="rId44"/>
  </p:notesMasterIdLst>
  <p:handoutMasterIdLst>
    <p:handoutMasterId r:id="rId45"/>
  </p:handoutMasterIdLst>
  <p:sldIdLst>
    <p:sldId id="311" r:id="rId7"/>
    <p:sldId id="257" r:id="rId8"/>
    <p:sldId id="310" r:id="rId9"/>
    <p:sldId id="258" r:id="rId10"/>
    <p:sldId id="269" r:id="rId11"/>
    <p:sldId id="308" r:id="rId12"/>
    <p:sldId id="260" r:id="rId13"/>
    <p:sldId id="297" r:id="rId14"/>
    <p:sldId id="263" r:id="rId15"/>
    <p:sldId id="262" r:id="rId16"/>
    <p:sldId id="264" r:id="rId17"/>
    <p:sldId id="265" r:id="rId18"/>
    <p:sldId id="291" r:id="rId19"/>
    <p:sldId id="267" r:id="rId20"/>
    <p:sldId id="292" r:id="rId21"/>
    <p:sldId id="300" r:id="rId22"/>
    <p:sldId id="294" r:id="rId23"/>
    <p:sldId id="309" r:id="rId24"/>
    <p:sldId id="302" r:id="rId25"/>
    <p:sldId id="303" r:id="rId26"/>
    <p:sldId id="304" r:id="rId27"/>
    <p:sldId id="274" r:id="rId28"/>
    <p:sldId id="275" r:id="rId29"/>
    <p:sldId id="305" r:id="rId30"/>
    <p:sldId id="306" r:id="rId31"/>
    <p:sldId id="293" r:id="rId32"/>
    <p:sldId id="277" r:id="rId33"/>
    <p:sldId id="280" r:id="rId34"/>
    <p:sldId id="312" r:id="rId35"/>
    <p:sldId id="282" r:id="rId36"/>
    <p:sldId id="307" r:id="rId37"/>
    <p:sldId id="285" r:id="rId38"/>
    <p:sldId id="313" r:id="rId39"/>
    <p:sldId id="286" r:id="rId40"/>
    <p:sldId id="314" r:id="rId41"/>
    <p:sldId id="289" r:id="rId42"/>
    <p:sldId id="315"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Anna Laura Salvati" initials="ALS" lastIdx="38" clrIdx="6">
    <p:extLst>
      <p:ext uri="{19B8F6BF-5375-455C-9EA6-DF929625EA0E}">
        <p15:presenceInfo xmlns:p15="http://schemas.microsoft.com/office/powerpoint/2012/main" userId="Anna Laura Salvati" providerId="None"/>
      </p:ext>
    </p:extLst>
  </p:cmAuthor>
  <p:cmAuthor id="1" name="MAYIGANE, Landry Ndriko" initials="MN" lastIdx="1" clrIdx="0">
    <p:extLst>
      <p:ext uri="{19B8F6BF-5375-455C-9EA6-DF929625EA0E}">
        <p15:presenceInfo xmlns:p15="http://schemas.microsoft.com/office/powerpoint/2012/main" userId="S::mayiganel@who.int::5bcdd02e-6bd9-497d-a938-c18e9b426efb" providerId="AD"/>
      </p:ext>
    </p:extLst>
  </p:cmAuthor>
  <p:cmAuthor id="8" name="ABDELFATTAH, Mohamed Refaat" initials="AMR" lastIdx="5" clrIdx="7">
    <p:extLst>
      <p:ext uri="{19B8F6BF-5375-455C-9EA6-DF929625EA0E}">
        <p15:presenceInfo xmlns:p15="http://schemas.microsoft.com/office/powerpoint/2012/main" userId="S::refaatm@who.int::b929d38a-dead-4bbc-9ae9-e1d851a7662f" providerId="AD"/>
      </p:ext>
    </p:extLst>
  </p:cmAuthor>
  <p:cmAuthor id="2" name="Denis" initials="D" lastIdx="20" clrIdx="1">
    <p:extLst>
      <p:ext uri="{19B8F6BF-5375-455C-9EA6-DF929625EA0E}">
        <p15:presenceInfo xmlns:p15="http://schemas.microsoft.com/office/powerpoint/2012/main" userId="Denis" providerId="None"/>
      </p:ext>
    </p:extLst>
  </p:cmAuthor>
  <p:cmAuthor id="3" name="COPPER, Frederik Anton" initials="CFA" lastIdx="32" clrIdx="2">
    <p:extLst>
      <p:ext uri="{19B8F6BF-5375-455C-9EA6-DF929625EA0E}">
        <p15:presenceInfo xmlns:p15="http://schemas.microsoft.com/office/powerpoint/2012/main" userId="S::copperf@who.int::0f901088-783c-438a-8209-1f3e953b174f" providerId="AD"/>
      </p:ext>
    </p:extLst>
  </p:cmAuthor>
  <p:cmAuthor id="4" name="VENTE, Candice" initials="VC" lastIdx="20" clrIdx="3">
    <p:extLst>
      <p:ext uri="{19B8F6BF-5375-455C-9EA6-DF929625EA0E}">
        <p15:presenceInfo xmlns:p15="http://schemas.microsoft.com/office/powerpoint/2012/main" userId="S::ventec@who.int::8f353e18-bd2e-4779-a174-5920aa7a3ee8" providerId="AD"/>
      </p:ext>
    </p:extLst>
  </p:cmAuthor>
  <p:cmAuthor id="5" name="ALFONSO, Claudia" initials="AC" lastIdx="29" clrIdx="4">
    <p:extLst>
      <p:ext uri="{19B8F6BF-5375-455C-9EA6-DF929625EA0E}">
        <p15:presenceInfo xmlns:p15="http://schemas.microsoft.com/office/powerpoint/2012/main" userId="S::alfonsoc@who.int::e6798bdc-e903-4d9b-961e-e8e67ad985a2" providerId="AD"/>
      </p:ext>
    </p:extLst>
  </p:cmAuthor>
  <p:cmAuthor id="6" name="KHADEM BROOJERDI, Alireza" initials="KBA" lastIdx="9" clrIdx="5">
    <p:extLst>
      <p:ext uri="{19B8F6BF-5375-455C-9EA6-DF929625EA0E}">
        <p15:presenceInfo xmlns:p15="http://schemas.microsoft.com/office/powerpoint/2012/main" userId="S::khadembroojerdia@who.int::9a71e5a5-cd79-4bc8-9cc8-946db5ed7d7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DCF"/>
    <a:srgbClr val="008FCE"/>
    <a:srgbClr val="008DC9"/>
    <a:srgbClr val="D86422"/>
    <a:srgbClr val="A24B19"/>
    <a:srgbClr val="006A97"/>
    <a:srgbClr val="005D85"/>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78367" autoAdjust="0"/>
  </p:normalViewPr>
  <p:slideViewPr>
    <p:cSldViewPr snapToGrid="0">
      <p:cViewPr varScale="1">
        <p:scale>
          <a:sx n="53" d="100"/>
          <a:sy n="53" d="100"/>
        </p:scale>
        <p:origin x="1392" y="78"/>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viewProps" Target="viewProps.xml"/><Relationship Id="rId8"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3B92E9C-8090-4B7C-B10B-03773AD3F883}" type="doc">
      <dgm:prSet loTypeId="urn:microsoft.com/office/officeart/2005/8/layout/chevronAccent+Icon" loCatId="process" qsTypeId="urn:microsoft.com/office/officeart/2005/8/quickstyle/3d1" qsCatId="3D" csTypeId="urn:microsoft.com/office/officeart/2005/8/colors/colorful4" csCatId="colorful" phldr="1"/>
      <dgm:spPr/>
    </dgm:pt>
    <dgm:pt modelId="{88AA1FC7-A4C8-44D9-ACCF-F18EF8BD3F5D}">
      <dgm:prSet phldrT="[Text]"/>
      <dgm:spPr/>
      <dgm:t>
        <a:bodyPr/>
        <a:lstStyle/>
        <a:p>
          <a:pPr algn="ctr" rtl="0"/>
          <a:r>
            <a:rPr lang="es" b="0" i="0" u="none" baseline="0"/>
            <a:t>Aprobación reglamentaria de las vacunas</a:t>
          </a:r>
          <a:endParaRPr lang="es"/>
        </a:p>
      </dgm:t>
    </dgm:pt>
    <dgm:pt modelId="{0CFFC4C7-EFF1-44C1-B289-1558E032C610}" type="parTrans" cxnId="{2622287B-AFB0-4682-A13A-A5EDCEEBD07D}">
      <dgm:prSet/>
      <dgm:spPr/>
      <dgm:t>
        <a:bodyPr/>
        <a:lstStyle/>
        <a:p>
          <a:endParaRPr lang="es"/>
        </a:p>
      </dgm:t>
    </dgm:pt>
    <dgm:pt modelId="{9985F429-35AA-4BB2-8C1E-E80D569479EE}" type="sibTrans" cxnId="{2622287B-AFB0-4682-A13A-A5EDCEEBD07D}">
      <dgm:prSet/>
      <dgm:spPr/>
      <dgm:t>
        <a:bodyPr/>
        <a:lstStyle/>
        <a:p>
          <a:endParaRPr lang="es"/>
        </a:p>
      </dgm:t>
    </dgm:pt>
    <dgm:pt modelId="{347F316C-5112-49C7-B379-080DAB4BBA79}">
      <dgm:prSet phldrT="[Text]"/>
      <dgm:spPr/>
      <dgm:t>
        <a:bodyPr/>
        <a:lstStyle/>
        <a:p>
          <a:pPr algn="ctr" rtl="0"/>
          <a:r>
            <a:rPr lang="es" b="0" i="0" u="none" baseline="0"/>
            <a:t>Permiso de importación</a:t>
          </a:r>
          <a:endParaRPr lang="es" dirty="0"/>
        </a:p>
      </dgm:t>
    </dgm:pt>
    <dgm:pt modelId="{6E0CB201-3FFB-4534-90FA-4395C4AEE31A}" type="parTrans" cxnId="{3199DB30-9B99-4CBF-A164-2F180133E24D}">
      <dgm:prSet/>
      <dgm:spPr/>
      <dgm:t>
        <a:bodyPr/>
        <a:lstStyle/>
        <a:p>
          <a:endParaRPr lang="es"/>
        </a:p>
      </dgm:t>
    </dgm:pt>
    <dgm:pt modelId="{61254E23-E5E3-4553-B45D-2C1843CCE917}" type="sibTrans" cxnId="{3199DB30-9B99-4CBF-A164-2F180133E24D}">
      <dgm:prSet/>
      <dgm:spPr/>
      <dgm:t>
        <a:bodyPr/>
        <a:lstStyle/>
        <a:p>
          <a:endParaRPr lang="es"/>
        </a:p>
      </dgm:t>
    </dgm:pt>
    <dgm:pt modelId="{75D0FB6C-C55B-4C98-9DB1-C7897BA7EEC6}">
      <dgm:prSet phldrT="[Text]"/>
      <dgm:spPr/>
      <dgm:t>
        <a:bodyPr/>
        <a:lstStyle/>
        <a:p>
          <a:pPr algn="ctr" rtl="0"/>
          <a:r>
            <a:rPr lang="es" b="0" i="0" u="none" baseline="0"/>
            <a:t>Liberación de lotes</a:t>
          </a:r>
          <a:endParaRPr lang="es"/>
        </a:p>
      </dgm:t>
    </dgm:pt>
    <dgm:pt modelId="{8DE5109E-02E0-4D2A-A5AB-6BD62D6CBA35}" type="parTrans" cxnId="{90022842-F21E-4750-8322-69C998417186}">
      <dgm:prSet/>
      <dgm:spPr/>
      <dgm:t>
        <a:bodyPr/>
        <a:lstStyle/>
        <a:p>
          <a:endParaRPr lang="es"/>
        </a:p>
      </dgm:t>
    </dgm:pt>
    <dgm:pt modelId="{23829EFD-C373-4321-8121-4B31405EC630}" type="sibTrans" cxnId="{90022842-F21E-4750-8322-69C998417186}">
      <dgm:prSet/>
      <dgm:spPr/>
      <dgm:t>
        <a:bodyPr/>
        <a:lstStyle/>
        <a:p>
          <a:endParaRPr lang="es"/>
        </a:p>
      </dgm:t>
    </dgm:pt>
    <dgm:pt modelId="{A431F394-9963-4077-A048-BD93388291E8}">
      <dgm:prSet phldrT="[Text]"/>
      <dgm:spPr/>
      <dgm:t>
        <a:bodyPr/>
        <a:lstStyle/>
        <a:p>
          <a:pPr algn="ctr" rtl="0"/>
          <a:r>
            <a:rPr lang="es" b="0" i="0" u="none" baseline="0" dirty="0"/>
            <a:t>Vigilancia de la seguridad, la eficacia y la calidad </a:t>
          </a:r>
          <a:endParaRPr lang="es" dirty="0"/>
        </a:p>
      </dgm:t>
    </dgm:pt>
    <dgm:pt modelId="{5C9A0025-78F0-4FF0-B946-0B7BE8CCAD6B}" type="parTrans" cxnId="{51755116-F4F2-4892-BDE2-710B0D6720A4}">
      <dgm:prSet/>
      <dgm:spPr/>
      <dgm:t>
        <a:bodyPr/>
        <a:lstStyle/>
        <a:p>
          <a:endParaRPr lang="es"/>
        </a:p>
      </dgm:t>
    </dgm:pt>
    <dgm:pt modelId="{698F68FB-2763-4DB3-9A37-B2A0E7888DE7}" type="sibTrans" cxnId="{51755116-F4F2-4892-BDE2-710B0D6720A4}">
      <dgm:prSet/>
      <dgm:spPr/>
      <dgm:t>
        <a:bodyPr/>
        <a:lstStyle/>
        <a:p>
          <a:endParaRPr lang="es"/>
        </a:p>
      </dgm:t>
    </dgm:pt>
    <dgm:pt modelId="{B11733A9-ADA9-4DE4-9AC4-6C0FB0B476AD}" type="pres">
      <dgm:prSet presAssocID="{E3B92E9C-8090-4B7C-B10B-03773AD3F883}" presName="Name0" presStyleCnt="0">
        <dgm:presLayoutVars>
          <dgm:dir/>
          <dgm:resizeHandles val="exact"/>
        </dgm:presLayoutVars>
      </dgm:prSet>
      <dgm:spPr/>
    </dgm:pt>
    <dgm:pt modelId="{7D973F09-9B32-4F54-AAB8-C1B85B8302CA}" type="pres">
      <dgm:prSet presAssocID="{88AA1FC7-A4C8-44D9-ACCF-F18EF8BD3F5D}" presName="composite" presStyleCnt="0"/>
      <dgm:spPr/>
    </dgm:pt>
    <dgm:pt modelId="{5A499EA6-E0D2-47BC-B0F3-E892FB0334B8}" type="pres">
      <dgm:prSet presAssocID="{88AA1FC7-A4C8-44D9-ACCF-F18EF8BD3F5D}" presName="bgChev" presStyleLbl="node1" presStyleIdx="0" presStyleCnt="4"/>
      <dgm:spPr/>
    </dgm:pt>
    <dgm:pt modelId="{749B55A6-3D8D-4AC3-9F75-FA3AF0901F81}" type="pres">
      <dgm:prSet presAssocID="{88AA1FC7-A4C8-44D9-ACCF-F18EF8BD3F5D}" presName="txNode" presStyleLbl="fgAcc1" presStyleIdx="0" presStyleCnt="4">
        <dgm:presLayoutVars>
          <dgm:bulletEnabled val="1"/>
        </dgm:presLayoutVars>
      </dgm:prSet>
      <dgm:spPr/>
    </dgm:pt>
    <dgm:pt modelId="{B35CFDCA-5EA6-4E6E-A946-9E49F1B14EF1}" type="pres">
      <dgm:prSet presAssocID="{9985F429-35AA-4BB2-8C1E-E80D569479EE}" presName="compositeSpace" presStyleCnt="0"/>
      <dgm:spPr/>
    </dgm:pt>
    <dgm:pt modelId="{B3353E83-4D7F-4338-9302-68EF6195505B}" type="pres">
      <dgm:prSet presAssocID="{347F316C-5112-49C7-B379-080DAB4BBA79}" presName="composite" presStyleCnt="0"/>
      <dgm:spPr/>
    </dgm:pt>
    <dgm:pt modelId="{E61DF08F-F138-4DB4-BC49-2CCE15995E0F}" type="pres">
      <dgm:prSet presAssocID="{347F316C-5112-49C7-B379-080DAB4BBA79}" presName="bgChev" presStyleLbl="node1" presStyleIdx="1" presStyleCnt="4"/>
      <dgm:spPr/>
    </dgm:pt>
    <dgm:pt modelId="{230518FA-7E2D-4761-B56B-B9ABB048CE5C}" type="pres">
      <dgm:prSet presAssocID="{347F316C-5112-49C7-B379-080DAB4BBA79}" presName="txNode" presStyleLbl="fgAcc1" presStyleIdx="1" presStyleCnt="4">
        <dgm:presLayoutVars>
          <dgm:bulletEnabled val="1"/>
        </dgm:presLayoutVars>
      </dgm:prSet>
      <dgm:spPr/>
    </dgm:pt>
    <dgm:pt modelId="{3B1BBA6E-D3AD-483F-8622-E1116FF2EAA5}" type="pres">
      <dgm:prSet presAssocID="{61254E23-E5E3-4553-B45D-2C1843CCE917}" presName="compositeSpace" presStyleCnt="0"/>
      <dgm:spPr/>
    </dgm:pt>
    <dgm:pt modelId="{C96F96A3-5851-4073-989A-D4F4C93221A9}" type="pres">
      <dgm:prSet presAssocID="{75D0FB6C-C55B-4C98-9DB1-C7897BA7EEC6}" presName="composite" presStyleCnt="0"/>
      <dgm:spPr/>
    </dgm:pt>
    <dgm:pt modelId="{3BF4A630-18BE-49D5-BDBA-6CABF568A0F0}" type="pres">
      <dgm:prSet presAssocID="{75D0FB6C-C55B-4C98-9DB1-C7897BA7EEC6}" presName="bgChev" presStyleLbl="node1" presStyleIdx="2" presStyleCnt="4"/>
      <dgm:spPr/>
    </dgm:pt>
    <dgm:pt modelId="{B85B49B8-3780-498D-A3ED-E086BD31A91D}" type="pres">
      <dgm:prSet presAssocID="{75D0FB6C-C55B-4C98-9DB1-C7897BA7EEC6}" presName="txNode" presStyleLbl="fgAcc1" presStyleIdx="2" presStyleCnt="4">
        <dgm:presLayoutVars>
          <dgm:bulletEnabled val="1"/>
        </dgm:presLayoutVars>
      </dgm:prSet>
      <dgm:spPr/>
    </dgm:pt>
    <dgm:pt modelId="{4E0C8907-2495-4CF8-B18E-9945E57D5065}" type="pres">
      <dgm:prSet presAssocID="{23829EFD-C373-4321-8121-4B31405EC630}" presName="compositeSpace" presStyleCnt="0"/>
      <dgm:spPr/>
    </dgm:pt>
    <dgm:pt modelId="{C5819B88-0ED2-4581-87A3-61710EC51AC1}" type="pres">
      <dgm:prSet presAssocID="{A431F394-9963-4077-A048-BD93388291E8}" presName="composite" presStyleCnt="0"/>
      <dgm:spPr/>
    </dgm:pt>
    <dgm:pt modelId="{6CB59E79-91E1-4673-AE34-FD3CCDA35BAD}" type="pres">
      <dgm:prSet presAssocID="{A431F394-9963-4077-A048-BD93388291E8}" presName="bgChev" presStyleLbl="node1" presStyleIdx="3" presStyleCnt="4"/>
      <dgm:spPr/>
    </dgm:pt>
    <dgm:pt modelId="{E1E25539-5B2C-4FE6-8C3F-1CAF7F657983}" type="pres">
      <dgm:prSet presAssocID="{A431F394-9963-4077-A048-BD93388291E8}" presName="txNode" presStyleLbl="fgAcc1" presStyleIdx="3" presStyleCnt="4">
        <dgm:presLayoutVars>
          <dgm:bulletEnabled val="1"/>
        </dgm:presLayoutVars>
      </dgm:prSet>
      <dgm:spPr/>
    </dgm:pt>
  </dgm:ptLst>
  <dgm:cxnLst>
    <dgm:cxn modelId="{51755116-F4F2-4892-BDE2-710B0D6720A4}" srcId="{E3B92E9C-8090-4B7C-B10B-03773AD3F883}" destId="{A431F394-9963-4077-A048-BD93388291E8}" srcOrd="3" destOrd="0" parTransId="{5C9A0025-78F0-4FF0-B946-0B7BE8CCAD6B}" sibTransId="{698F68FB-2763-4DB3-9A37-B2A0E7888DE7}"/>
    <dgm:cxn modelId="{3199DB30-9B99-4CBF-A164-2F180133E24D}" srcId="{E3B92E9C-8090-4B7C-B10B-03773AD3F883}" destId="{347F316C-5112-49C7-B379-080DAB4BBA79}" srcOrd="1" destOrd="0" parTransId="{6E0CB201-3FFB-4534-90FA-4395C4AEE31A}" sibTransId="{61254E23-E5E3-4553-B45D-2C1843CCE917}"/>
    <dgm:cxn modelId="{F3CF9A37-60DE-4CE9-B348-CE11F6732879}" type="presOf" srcId="{A431F394-9963-4077-A048-BD93388291E8}" destId="{E1E25539-5B2C-4FE6-8C3F-1CAF7F657983}" srcOrd="0" destOrd="0" presId="urn:microsoft.com/office/officeart/2005/8/layout/chevronAccent+Icon"/>
    <dgm:cxn modelId="{EAC5B55C-69EA-40F0-8DE1-BA59CB881B83}" type="presOf" srcId="{347F316C-5112-49C7-B379-080DAB4BBA79}" destId="{230518FA-7E2D-4761-B56B-B9ABB048CE5C}" srcOrd="0" destOrd="0" presId="urn:microsoft.com/office/officeart/2005/8/layout/chevronAccent+Icon"/>
    <dgm:cxn modelId="{90022842-F21E-4750-8322-69C998417186}" srcId="{E3B92E9C-8090-4B7C-B10B-03773AD3F883}" destId="{75D0FB6C-C55B-4C98-9DB1-C7897BA7EEC6}" srcOrd="2" destOrd="0" parTransId="{8DE5109E-02E0-4D2A-A5AB-6BD62D6CBA35}" sibTransId="{23829EFD-C373-4321-8121-4B31405EC630}"/>
    <dgm:cxn modelId="{2622287B-AFB0-4682-A13A-A5EDCEEBD07D}" srcId="{E3B92E9C-8090-4B7C-B10B-03773AD3F883}" destId="{88AA1FC7-A4C8-44D9-ACCF-F18EF8BD3F5D}" srcOrd="0" destOrd="0" parTransId="{0CFFC4C7-EFF1-44C1-B289-1558E032C610}" sibTransId="{9985F429-35AA-4BB2-8C1E-E80D569479EE}"/>
    <dgm:cxn modelId="{642D478E-7421-4EA9-9C2A-68E43D05595F}" type="presOf" srcId="{E3B92E9C-8090-4B7C-B10B-03773AD3F883}" destId="{B11733A9-ADA9-4DE4-9AC4-6C0FB0B476AD}" srcOrd="0" destOrd="0" presId="urn:microsoft.com/office/officeart/2005/8/layout/chevronAccent+Icon"/>
    <dgm:cxn modelId="{7B6E02A1-77A2-40DA-9F04-0E4415C33D7C}" type="presOf" srcId="{88AA1FC7-A4C8-44D9-ACCF-F18EF8BD3F5D}" destId="{749B55A6-3D8D-4AC3-9F75-FA3AF0901F81}" srcOrd="0" destOrd="0" presId="urn:microsoft.com/office/officeart/2005/8/layout/chevronAccent+Icon"/>
    <dgm:cxn modelId="{79268EC5-76E6-4461-9E24-92E4BAFA889B}" type="presOf" srcId="{75D0FB6C-C55B-4C98-9DB1-C7897BA7EEC6}" destId="{B85B49B8-3780-498D-A3ED-E086BD31A91D}" srcOrd="0" destOrd="0" presId="urn:microsoft.com/office/officeart/2005/8/layout/chevronAccent+Icon"/>
    <dgm:cxn modelId="{413DE9F5-BF5B-4196-85BB-FD6BB22EBC81}" type="presParOf" srcId="{B11733A9-ADA9-4DE4-9AC4-6C0FB0B476AD}" destId="{7D973F09-9B32-4F54-AAB8-C1B85B8302CA}" srcOrd="0" destOrd="0" presId="urn:microsoft.com/office/officeart/2005/8/layout/chevronAccent+Icon"/>
    <dgm:cxn modelId="{B7A24FDF-097B-482C-AD0D-5E1745E7A83B}" type="presParOf" srcId="{7D973F09-9B32-4F54-AAB8-C1B85B8302CA}" destId="{5A499EA6-E0D2-47BC-B0F3-E892FB0334B8}" srcOrd="0" destOrd="0" presId="urn:microsoft.com/office/officeart/2005/8/layout/chevronAccent+Icon"/>
    <dgm:cxn modelId="{491CAAEB-B57E-4F78-A262-57AD3A81AD8C}" type="presParOf" srcId="{7D973F09-9B32-4F54-AAB8-C1B85B8302CA}" destId="{749B55A6-3D8D-4AC3-9F75-FA3AF0901F81}" srcOrd="1" destOrd="0" presId="urn:microsoft.com/office/officeart/2005/8/layout/chevronAccent+Icon"/>
    <dgm:cxn modelId="{54BF2789-D54A-462F-BF8E-DDC2457FB0A9}" type="presParOf" srcId="{B11733A9-ADA9-4DE4-9AC4-6C0FB0B476AD}" destId="{B35CFDCA-5EA6-4E6E-A946-9E49F1B14EF1}" srcOrd="1" destOrd="0" presId="urn:microsoft.com/office/officeart/2005/8/layout/chevronAccent+Icon"/>
    <dgm:cxn modelId="{D59553C2-51E4-4F99-9998-074FCB0E26EA}" type="presParOf" srcId="{B11733A9-ADA9-4DE4-9AC4-6C0FB0B476AD}" destId="{B3353E83-4D7F-4338-9302-68EF6195505B}" srcOrd="2" destOrd="0" presId="urn:microsoft.com/office/officeart/2005/8/layout/chevronAccent+Icon"/>
    <dgm:cxn modelId="{279F5526-9BEE-47CA-A4B4-C41F0966CD35}" type="presParOf" srcId="{B3353E83-4D7F-4338-9302-68EF6195505B}" destId="{E61DF08F-F138-4DB4-BC49-2CCE15995E0F}" srcOrd="0" destOrd="0" presId="urn:microsoft.com/office/officeart/2005/8/layout/chevronAccent+Icon"/>
    <dgm:cxn modelId="{5E399FEA-2FCB-49F8-9FDC-A8BBE2E6CB5B}" type="presParOf" srcId="{B3353E83-4D7F-4338-9302-68EF6195505B}" destId="{230518FA-7E2D-4761-B56B-B9ABB048CE5C}" srcOrd="1" destOrd="0" presId="urn:microsoft.com/office/officeart/2005/8/layout/chevronAccent+Icon"/>
    <dgm:cxn modelId="{00824D56-23C1-430C-97B9-AF28651A88A7}" type="presParOf" srcId="{B11733A9-ADA9-4DE4-9AC4-6C0FB0B476AD}" destId="{3B1BBA6E-D3AD-483F-8622-E1116FF2EAA5}" srcOrd="3" destOrd="0" presId="urn:microsoft.com/office/officeart/2005/8/layout/chevronAccent+Icon"/>
    <dgm:cxn modelId="{FC55EF95-3CAC-46AA-9943-705EA3457E1D}" type="presParOf" srcId="{B11733A9-ADA9-4DE4-9AC4-6C0FB0B476AD}" destId="{C96F96A3-5851-4073-989A-D4F4C93221A9}" srcOrd="4" destOrd="0" presId="urn:microsoft.com/office/officeart/2005/8/layout/chevronAccent+Icon"/>
    <dgm:cxn modelId="{3132D591-C3CB-43BF-9669-B6BB8EC93FA3}" type="presParOf" srcId="{C96F96A3-5851-4073-989A-D4F4C93221A9}" destId="{3BF4A630-18BE-49D5-BDBA-6CABF568A0F0}" srcOrd="0" destOrd="0" presId="urn:microsoft.com/office/officeart/2005/8/layout/chevronAccent+Icon"/>
    <dgm:cxn modelId="{0F357B9B-E421-444B-854F-84F9FA252935}" type="presParOf" srcId="{C96F96A3-5851-4073-989A-D4F4C93221A9}" destId="{B85B49B8-3780-498D-A3ED-E086BD31A91D}" srcOrd="1" destOrd="0" presId="urn:microsoft.com/office/officeart/2005/8/layout/chevronAccent+Icon"/>
    <dgm:cxn modelId="{CE2BEEB6-2934-49A7-AEE5-A2CDA72DC1B6}" type="presParOf" srcId="{B11733A9-ADA9-4DE4-9AC4-6C0FB0B476AD}" destId="{4E0C8907-2495-4CF8-B18E-9945E57D5065}" srcOrd="5" destOrd="0" presId="urn:microsoft.com/office/officeart/2005/8/layout/chevronAccent+Icon"/>
    <dgm:cxn modelId="{CDAFFC29-ED09-4AFF-8246-848D1095475E}" type="presParOf" srcId="{B11733A9-ADA9-4DE4-9AC4-6C0FB0B476AD}" destId="{C5819B88-0ED2-4581-87A3-61710EC51AC1}" srcOrd="6" destOrd="0" presId="urn:microsoft.com/office/officeart/2005/8/layout/chevronAccent+Icon"/>
    <dgm:cxn modelId="{B9894A92-79EB-4DA5-B444-23A1C95A81E6}" type="presParOf" srcId="{C5819B88-0ED2-4581-87A3-61710EC51AC1}" destId="{6CB59E79-91E1-4673-AE34-FD3CCDA35BAD}" srcOrd="0" destOrd="0" presId="urn:microsoft.com/office/officeart/2005/8/layout/chevronAccent+Icon"/>
    <dgm:cxn modelId="{93552226-AC95-433A-AB80-A742D0A40229}" type="presParOf" srcId="{C5819B88-0ED2-4581-87A3-61710EC51AC1}" destId="{E1E25539-5B2C-4FE6-8C3F-1CAF7F657983}" srcOrd="1" destOrd="0" presId="urn:microsoft.com/office/officeart/2005/8/layout/chevronAccent+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499EA6-E0D2-47BC-B0F3-E892FB0334B8}">
      <dsp:nvSpPr>
        <dsp:cNvPr id="0" name=""/>
        <dsp:cNvSpPr/>
      </dsp:nvSpPr>
      <dsp:spPr>
        <a:xfrm>
          <a:off x="4918" y="1617132"/>
          <a:ext cx="2315177" cy="893658"/>
        </a:xfrm>
        <a:prstGeom prst="chevron">
          <a:avLst>
            <a:gd name="adj" fmla="val 4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749B55A6-3D8D-4AC3-9F75-FA3AF0901F81}">
      <dsp:nvSpPr>
        <dsp:cNvPr id="0" name=""/>
        <dsp:cNvSpPr/>
      </dsp:nvSpPr>
      <dsp:spPr>
        <a:xfrm>
          <a:off x="622299" y="1840547"/>
          <a:ext cx="1955038" cy="893658"/>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06680" tIns="106680" rIns="106680" bIns="106680" numCol="1" spcCol="1270" anchor="ctr" anchorCtr="0">
          <a:noAutofit/>
        </a:bodyPr>
        <a:lstStyle/>
        <a:p>
          <a:pPr marL="0" lvl="0" indent="0" algn="ctr" defTabSz="666750" rtl="0">
            <a:lnSpc>
              <a:spcPct val="90000"/>
            </a:lnSpc>
            <a:spcBef>
              <a:spcPct val="0"/>
            </a:spcBef>
            <a:spcAft>
              <a:spcPct val="35000"/>
            </a:spcAft>
            <a:buNone/>
          </a:pPr>
          <a:r>
            <a:rPr lang="es" sz="1500" b="0" i="0" u="none" kern="1200" baseline="0"/>
            <a:t>Aprobación reglamentaria de las vacunas</a:t>
          </a:r>
          <a:endParaRPr lang="es" sz="1500" kern="1200"/>
        </a:p>
      </dsp:txBody>
      <dsp:txXfrm>
        <a:off x="648473" y="1866721"/>
        <a:ext cx="1902690" cy="841310"/>
      </dsp:txXfrm>
    </dsp:sp>
    <dsp:sp modelId="{E61DF08F-F138-4DB4-BC49-2CCE15995E0F}">
      <dsp:nvSpPr>
        <dsp:cNvPr id="0" name=""/>
        <dsp:cNvSpPr/>
      </dsp:nvSpPr>
      <dsp:spPr>
        <a:xfrm>
          <a:off x="2649366" y="1617132"/>
          <a:ext cx="2315177" cy="893658"/>
        </a:xfrm>
        <a:prstGeom prst="chevron">
          <a:avLst>
            <a:gd name="adj" fmla="val 40000"/>
          </a:avLst>
        </a:prstGeom>
        <a:gradFill rotWithShape="0">
          <a:gsLst>
            <a:gs pos="0">
              <a:schemeClr val="accent4">
                <a:hueOff val="9375"/>
                <a:satOff val="0"/>
                <a:lumOff val="3595"/>
                <a:alphaOff val="0"/>
                <a:satMod val="103000"/>
                <a:lumMod val="102000"/>
                <a:tint val="94000"/>
              </a:schemeClr>
            </a:gs>
            <a:gs pos="50000">
              <a:schemeClr val="accent4">
                <a:hueOff val="9375"/>
                <a:satOff val="0"/>
                <a:lumOff val="3595"/>
                <a:alphaOff val="0"/>
                <a:satMod val="110000"/>
                <a:lumMod val="100000"/>
                <a:shade val="100000"/>
              </a:schemeClr>
            </a:gs>
            <a:gs pos="100000">
              <a:schemeClr val="accent4">
                <a:hueOff val="9375"/>
                <a:satOff val="0"/>
                <a:lumOff val="3595"/>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230518FA-7E2D-4761-B56B-B9ABB048CE5C}">
      <dsp:nvSpPr>
        <dsp:cNvPr id="0" name=""/>
        <dsp:cNvSpPr/>
      </dsp:nvSpPr>
      <dsp:spPr>
        <a:xfrm>
          <a:off x="3266747" y="1840547"/>
          <a:ext cx="1955038" cy="893658"/>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9375"/>
              <a:satOff val="0"/>
              <a:lumOff val="3595"/>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06680" tIns="106680" rIns="106680" bIns="106680" numCol="1" spcCol="1270" anchor="ctr" anchorCtr="0">
          <a:noAutofit/>
        </a:bodyPr>
        <a:lstStyle/>
        <a:p>
          <a:pPr marL="0" lvl="0" indent="0" algn="ctr" defTabSz="666750" rtl="0">
            <a:lnSpc>
              <a:spcPct val="90000"/>
            </a:lnSpc>
            <a:spcBef>
              <a:spcPct val="0"/>
            </a:spcBef>
            <a:spcAft>
              <a:spcPct val="35000"/>
            </a:spcAft>
            <a:buNone/>
          </a:pPr>
          <a:r>
            <a:rPr lang="es" sz="1500" b="0" i="0" u="none" kern="1200" baseline="0"/>
            <a:t>Permiso de importación</a:t>
          </a:r>
          <a:endParaRPr lang="es" sz="1500" kern="1200" dirty="0"/>
        </a:p>
      </dsp:txBody>
      <dsp:txXfrm>
        <a:off x="3292921" y="1866721"/>
        <a:ext cx="1902690" cy="841310"/>
      </dsp:txXfrm>
    </dsp:sp>
    <dsp:sp modelId="{3BF4A630-18BE-49D5-BDBA-6CABF568A0F0}">
      <dsp:nvSpPr>
        <dsp:cNvPr id="0" name=""/>
        <dsp:cNvSpPr/>
      </dsp:nvSpPr>
      <dsp:spPr>
        <a:xfrm>
          <a:off x="5293813" y="1617132"/>
          <a:ext cx="2315177" cy="893658"/>
        </a:xfrm>
        <a:prstGeom prst="chevron">
          <a:avLst>
            <a:gd name="adj" fmla="val 40000"/>
          </a:avLst>
        </a:prstGeom>
        <a:gradFill rotWithShape="0">
          <a:gsLst>
            <a:gs pos="0">
              <a:schemeClr val="accent4">
                <a:hueOff val="18751"/>
                <a:satOff val="0"/>
                <a:lumOff val="7189"/>
                <a:alphaOff val="0"/>
                <a:satMod val="103000"/>
                <a:lumMod val="102000"/>
                <a:tint val="94000"/>
              </a:schemeClr>
            </a:gs>
            <a:gs pos="50000">
              <a:schemeClr val="accent4">
                <a:hueOff val="18751"/>
                <a:satOff val="0"/>
                <a:lumOff val="7189"/>
                <a:alphaOff val="0"/>
                <a:satMod val="110000"/>
                <a:lumMod val="100000"/>
                <a:shade val="100000"/>
              </a:schemeClr>
            </a:gs>
            <a:gs pos="100000">
              <a:schemeClr val="accent4">
                <a:hueOff val="18751"/>
                <a:satOff val="0"/>
                <a:lumOff val="7189"/>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B85B49B8-3780-498D-A3ED-E086BD31A91D}">
      <dsp:nvSpPr>
        <dsp:cNvPr id="0" name=""/>
        <dsp:cNvSpPr/>
      </dsp:nvSpPr>
      <dsp:spPr>
        <a:xfrm>
          <a:off x="5911194" y="1840547"/>
          <a:ext cx="1955038" cy="893658"/>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18751"/>
              <a:satOff val="0"/>
              <a:lumOff val="7189"/>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06680" tIns="106680" rIns="106680" bIns="106680" numCol="1" spcCol="1270" anchor="ctr" anchorCtr="0">
          <a:noAutofit/>
        </a:bodyPr>
        <a:lstStyle/>
        <a:p>
          <a:pPr marL="0" lvl="0" indent="0" algn="ctr" defTabSz="666750" rtl="0">
            <a:lnSpc>
              <a:spcPct val="90000"/>
            </a:lnSpc>
            <a:spcBef>
              <a:spcPct val="0"/>
            </a:spcBef>
            <a:spcAft>
              <a:spcPct val="35000"/>
            </a:spcAft>
            <a:buNone/>
          </a:pPr>
          <a:r>
            <a:rPr lang="es" sz="1500" b="0" i="0" u="none" kern="1200" baseline="0"/>
            <a:t>Liberación de lotes</a:t>
          </a:r>
          <a:endParaRPr lang="es" sz="1500" kern="1200"/>
        </a:p>
      </dsp:txBody>
      <dsp:txXfrm>
        <a:off x="5937368" y="1866721"/>
        <a:ext cx="1902690" cy="841310"/>
      </dsp:txXfrm>
    </dsp:sp>
    <dsp:sp modelId="{6CB59E79-91E1-4673-AE34-FD3CCDA35BAD}">
      <dsp:nvSpPr>
        <dsp:cNvPr id="0" name=""/>
        <dsp:cNvSpPr/>
      </dsp:nvSpPr>
      <dsp:spPr>
        <a:xfrm>
          <a:off x="7938261" y="1617132"/>
          <a:ext cx="2315177" cy="893658"/>
        </a:xfrm>
        <a:prstGeom prst="chevron">
          <a:avLst>
            <a:gd name="adj" fmla="val 40000"/>
          </a:avLst>
        </a:prstGeom>
        <a:gradFill rotWithShape="0">
          <a:gsLst>
            <a:gs pos="0">
              <a:schemeClr val="accent4">
                <a:hueOff val="28126"/>
                <a:satOff val="0"/>
                <a:lumOff val="10784"/>
                <a:alphaOff val="0"/>
                <a:satMod val="103000"/>
                <a:lumMod val="102000"/>
                <a:tint val="94000"/>
              </a:schemeClr>
            </a:gs>
            <a:gs pos="50000">
              <a:schemeClr val="accent4">
                <a:hueOff val="28126"/>
                <a:satOff val="0"/>
                <a:lumOff val="10784"/>
                <a:alphaOff val="0"/>
                <a:satMod val="110000"/>
                <a:lumMod val="100000"/>
                <a:shade val="100000"/>
              </a:schemeClr>
            </a:gs>
            <a:gs pos="100000">
              <a:schemeClr val="accent4">
                <a:hueOff val="28126"/>
                <a:satOff val="0"/>
                <a:lumOff val="10784"/>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E1E25539-5B2C-4FE6-8C3F-1CAF7F657983}">
      <dsp:nvSpPr>
        <dsp:cNvPr id="0" name=""/>
        <dsp:cNvSpPr/>
      </dsp:nvSpPr>
      <dsp:spPr>
        <a:xfrm>
          <a:off x="8555642" y="1840547"/>
          <a:ext cx="1955038" cy="893658"/>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28126"/>
              <a:satOff val="0"/>
              <a:lumOff val="10784"/>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06680" tIns="106680" rIns="106680" bIns="106680" numCol="1" spcCol="1270" anchor="ctr" anchorCtr="0">
          <a:noAutofit/>
        </a:bodyPr>
        <a:lstStyle/>
        <a:p>
          <a:pPr marL="0" lvl="0" indent="0" algn="ctr" defTabSz="666750" rtl="0">
            <a:lnSpc>
              <a:spcPct val="90000"/>
            </a:lnSpc>
            <a:spcBef>
              <a:spcPct val="0"/>
            </a:spcBef>
            <a:spcAft>
              <a:spcPct val="35000"/>
            </a:spcAft>
            <a:buNone/>
          </a:pPr>
          <a:r>
            <a:rPr lang="es" sz="1500" b="0" i="0" u="none" kern="1200" baseline="0" dirty="0"/>
            <a:t>Vigilancia de la seguridad, la eficacia y la calidad </a:t>
          </a:r>
          <a:endParaRPr lang="es" sz="1500" kern="1200" dirty="0"/>
        </a:p>
      </dsp:txBody>
      <dsp:txXfrm>
        <a:off x="8581816" y="1866721"/>
        <a:ext cx="1902690" cy="841310"/>
      </dsp:txXfrm>
    </dsp:sp>
  </dsp:spTree>
</dsp:drawing>
</file>

<file path=ppt/diagrams/layout1.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467265F-E012-4C18-976D-749F9497843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CB049D7-50E2-499B-969D-4D62B25AA5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D981BD-5526-4445-8380-17D27E8DAE2B}" type="datetimeFigureOut">
              <a:rPr lang="en-US" smtClean="0"/>
              <a:t>22-Dec-20</a:t>
            </a:fld>
            <a:endParaRPr lang="en-US"/>
          </a:p>
        </p:txBody>
      </p:sp>
      <p:sp>
        <p:nvSpPr>
          <p:cNvPr id="4" name="Footer Placeholder 3">
            <a:extLst>
              <a:ext uri="{FF2B5EF4-FFF2-40B4-BE49-F238E27FC236}">
                <a16:creationId xmlns:a16="http://schemas.microsoft.com/office/drawing/2014/main" id="{A8586127-1702-4FB4-9084-D779231D238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EF782CD-0304-411A-A86B-D935595FFE6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7F966A-2D82-447F-9A17-BCE9AF876DFF}" type="slidenum">
              <a:rPr lang="en-US" smtClean="0"/>
              <a:t>‹#›</a:t>
            </a:fld>
            <a:endParaRPr lang="en-US"/>
          </a:p>
        </p:txBody>
      </p:sp>
    </p:spTree>
    <p:extLst>
      <p:ext uri="{BB962C8B-B14F-4D97-AF65-F5344CB8AC3E}">
        <p14:creationId xmlns:p14="http://schemas.microsoft.com/office/powerpoint/2010/main" val="24534163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A98A83-ACC6-4B15-A034-17B5DF5D97A5}" type="datetimeFigureOut">
              <a:rPr lang="en-US" smtClean="0"/>
              <a:t>22-Dec-20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E61A72-6C7D-49E1-A69D-B1543F4FDA02}" type="slidenum">
              <a:rPr lang="en-US" smtClean="0"/>
              <a:t>‹#›</a:t>
            </a:fld>
            <a:endParaRPr lang="en-US"/>
          </a:p>
        </p:txBody>
      </p:sp>
    </p:spTree>
    <p:extLst>
      <p:ext uri="{BB962C8B-B14F-4D97-AF65-F5344CB8AC3E}">
        <p14:creationId xmlns:p14="http://schemas.microsoft.com/office/powerpoint/2010/main" val="700808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s" b="0" i="0" u="none" baseline="0"/>
              <a:t>AJUSTE LAS HORAS SEGÚN SUS PROPIAS NECESIDADES, PERO ASEGÚRESE DE DEJAR TIEMPO SUFICIENTE PARA LA SEGUNDA PARTE.   ES LA PARTE FUNDAMENTAL DEL EJERCICIO DE SIMULACIÓN.</a:t>
            </a:r>
          </a:p>
          <a:p>
            <a:endParaRPr lang="es"/>
          </a:p>
        </p:txBody>
      </p:sp>
      <p:sp>
        <p:nvSpPr>
          <p:cNvPr id="4" name="Slide Number Placeholder 3"/>
          <p:cNvSpPr>
            <a:spLocks noGrp="1"/>
          </p:cNvSpPr>
          <p:nvPr>
            <p:ph type="sldNum" sz="quarter" idx="5"/>
          </p:nvPr>
        </p:nvSpPr>
        <p:spPr/>
        <p:txBody>
          <a:bodyPr/>
          <a:lstStyle/>
          <a:p>
            <a:pPr algn="l" rtl="0"/>
            <a:fld id="{FAE61A72-6C7D-49E1-A69D-B1543F4FDA02}" type="slidenum">
              <a:rPr/>
              <a:t>2</a:t>
            </a:fld>
            <a:endParaRPr lang="es"/>
          </a:p>
        </p:txBody>
      </p:sp>
    </p:spTree>
    <p:extLst>
      <p:ext uri="{BB962C8B-B14F-4D97-AF65-F5344CB8AC3E}">
        <p14:creationId xmlns:p14="http://schemas.microsoft.com/office/powerpoint/2010/main" val="28955136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l" rtl="0">
              <a:lnSpc>
                <a:spcPct val="115000"/>
              </a:lnSpc>
              <a:spcBef>
                <a:spcPts val="0"/>
              </a:spcBef>
              <a:spcAft>
                <a:spcPts val="0"/>
              </a:spcAft>
              <a:buFont typeface="Symbol" panose="05050102010706020507" pitchFamily="18" charset="2"/>
              <a:buChar char=""/>
            </a:pPr>
            <a:r>
              <a:rPr lang="es" sz="1200" b="1" i="0" u="none" baseline="0">
                <a:effectLst/>
                <a:latin typeface="Calibri" panose="020F0502020204030204" pitchFamily="34" charset="0"/>
                <a:cs typeface="Calibri" panose="020F0502020204030204" pitchFamily="34" charset="0"/>
              </a:rPr>
              <a:t>Facilitador (facilitador del ejercicio)</a:t>
            </a:r>
            <a:r>
              <a:rPr lang="es" sz="1200" b="0" i="0" u="none" baseline="0">
                <a:effectLst/>
                <a:latin typeface="Calibri" panose="020F0502020204030204" pitchFamily="34" charset="0"/>
                <a:cs typeface="Calibri" panose="020F0502020204030204" pitchFamily="34" charset="0"/>
              </a:rPr>
              <a:t>: persona encargada de presentar los datos y de seguir la evolución de los progresos durante un ejercicio. El facilitador es el primer punto de contacto para cualquier pregunta, aclaración o solicitud.</a:t>
            </a:r>
          </a:p>
          <a:p>
            <a:pPr marL="342900" marR="0" lvl="0" indent="-342900" algn="l" rtl="0">
              <a:lnSpc>
                <a:spcPct val="115000"/>
              </a:lnSpc>
              <a:spcBef>
                <a:spcPts val="0"/>
              </a:spcBef>
              <a:spcAft>
                <a:spcPts val="0"/>
              </a:spcAft>
              <a:buFont typeface="Symbol" panose="05050102010706020507" pitchFamily="18" charset="2"/>
              <a:buChar char=""/>
            </a:pPr>
            <a:r>
              <a:rPr lang="es" sz="1200" b="1" i="0" u="none" baseline="0">
                <a:effectLst/>
                <a:latin typeface="Calibri" panose="020F0502020204030204" pitchFamily="34" charset="0"/>
                <a:cs typeface="Calibri" panose="020F0502020204030204" pitchFamily="34" charset="0"/>
              </a:rPr>
              <a:t>Evaluador:</a:t>
            </a:r>
            <a:r>
              <a:rPr lang="es" sz="1200" b="0" i="0" u="none" baseline="0">
                <a:effectLst/>
                <a:latin typeface="Calibri" panose="020F0502020204030204" pitchFamily="34" charset="0"/>
                <a:cs typeface="Calibri" panose="020F0502020204030204" pitchFamily="34" charset="0"/>
              </a:rPr>
              <a:t> persona que reúne datos del ejercicio y analiza si se cumplieron sus objetivos y metas. Su evaluación incluirá el desempeño general, la eficacia operativa, el control de calidad, las capacidades, los puntos fuertes y débiles y las esferas que deben mejorarse. </a:t>
            </a:r>
          </a:p>
          <a:p>
            <a:pPr marL="342900" marR="0" lvl="0" indent="-342900" algn="l" rtl="0">
              <a:lnSpc>
                <a:spcPct val="115000"/>
              </a:lnSpc>
              <a:spcBef>
                <a:spcPts val="0"/>
              </a:spcBef>
              <a:spcAft>
                <a:spcPts val="0"/>
              </a:spcAft>
              <a:buFont typeface="Symbol" panose="05050102010706020507" pitchFamily="18" charset="2"/>
              <a:buChar char=""/>
            </a:pPr>
            <a:r>
              <a:rPr lang="es" sz="1200" b="1" i="0" u="none" baseline="0">
                <a:effectLst/>
                <a:latin typeface="Calibri" panose="020F0502020204030204" pitchFamily="34" charset="0"/>
                <a:ea typeface="SimSun" panose="02010600030101010101" pitchFamily="2" charset="-122"/>
                <a:cs typeface="Arial" panose="020B0604020202020204" pitchFamily="34" charset="0"/>
              </a:rPr>
              <a:t>Observador: </a:t>
            </a:r>
            <a:r>
              <a:rPr lang="es" sz="1200" b="0" i="0" u="none" baseline="0">
                <a:effectLst/>
                <a:latin typeface="Calibri" panose="020F0502020204030204" pitchFamily="34" charset="0"/>
                <a:ea typeface="SimSun" panose="02010600030101010101" pitchFamily="2" charset="-122"/>
                <a:cs typeface="Arial" panose="020B0604020202020204" pitchFamily="34" charset="0"/>
              </a:rPr>
              <a:t>Persona que observa el ejercicio. Los observadores pueden presentar sus observaciones como parte del proceso de evaluación, aunque no tienen un papel oficial en la realización del ejercicio.</a:t>
            </a:r>
          </a:p>
          <a:p>
            <a:pPr marR="0" lvl="0" algn="l" rtl="0">
              <a:lnSpc>
                <a:spcPct val="115000"/>
              </a:lnSpc>
              <a:spcBef>
                <a:spcPts val="0"/>
              </a:spcBef>
              <a:spcAft>
                <a:spcPts val="0"/>
              </a:spcAft>
            </a:pPr>
            <a:endParaRPr lang="es" sz="1200" b="0">
              <a:effectLst/>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lgn="l" rtl="0"/>
            <a:fld id="{FAE61A72-6C7D-49E1-A69D-B1543F4FDA02}" type="slidenum">
              <a:rPr/>
              <a:t>11</a:t>
            </a:fld>
            <a:endParaRPr lang="es"/>
          </a:p>
        </p:txBody>
      </p:sp>
    </p:spTree>
    <p:extLst>
      <p:ext uri="{BB962C8B-B14F-4D97-AF65-F5344CB8AC3E}">
        <p14:creationId xmlns:p14="http://schemas.microsoft.com/office/powerpoint/2010/main" val="3400609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a:p>
        </p:txBody>
      </p:sp>
      <p:sp>
        <p:nvSpPr>
          <p:cNvPr id="4" name="Slide Number Placeholder 3"/>
          <p:cNvSpPr>
            <a:spLocks noGrp="1"/>
          </p:cNvSpPr>
          <p:nvPr>
            <p:ph type="sldNum" sz="quarter" idx="5"/>
          </p:nvPr>
        </p:nvSpPr>
        <p:spPr/>
        <p:txBody>
          <a:bodyPr/>
          <a:lstStyle/>
          <a:p>
            <a:pPr algn="l" rtl="0"/>
            <a:fld id="{FAE61A72-6C7D-49E1-A69D-B1543F4FDA02}" type="slidenum">
              <a:rPr/>
              <a:t>13</a:t>
            </a:fld>
            <a:endParaRPr lang="es"/>
          </a:p>
        </p:txBody>
      </p:sp>
    </p:spTree>
    <p:extLst>
      <p:ext uri="{BB962C8B-B14F-4D97-AF65-F5344CB8AC3E}">
        <p14:creationId xmlns:p14="http://schemas.microsoft.com/office/powerpoint/2010/main" val="21209591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a:p>
        </p:txBody>
      </p:sp>
      <p:sp>
        <p:nvSpPr>
          <p:cNvPr id="4" name="Slide Number Placeholder 3"/>
          <p:cNvSpPr>
            <a:spLocks noGrp="1"/>
          </p:cNvSpPr>
          <p:nvPr>
            <p:ph type="sldNum" sz="quarter" idx="5"/>
          </p:nvPr>
        </p:nvSpPr>
        <p:spPr/>
        <p:txBody>
          <a:bodyPr/>
          <a:lstStyle/>
          <a:p>
            <a:pPr algn="l" rtl="0"/>
            <a:fld id="{FAE61A72-6C7D-49E1-A69D-B1543F4FDA02}" type="slidenum">
              <a:rPr/>
              <a:t>14</a:t>
            </a:fld>
            <a:endParaRPr lang="es"/>
          </a:p>
        </p:txBody>
      </p:sp>
    </p:spTree>
    <p:extLst>
      <p:ext uri="{BB962C8B-B14F-4D97-AF65-F5344CB8AC3E}">
        <p14:creationId xmlns:p14="http://schemas.microsoft.com/office/powerpoint/2010/main" val="32897172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87400" y="4400550"/>
            <a:ext cx="5486400" cy="3600450"/>
          </a:xfrm>
        </p:spPr>
        <p:txBody>
          <a:bodyPr/>
          <a:lstStyle/>
          <a:p>
            <a:endParaRPr lang="es"/>
          </a:p>
        </p:txBody>
      </p:sp>
      <p:sp>
        <p:nvSpPr>
          <p:cNvPr id="4" name="Slide Number Placeholder 3"/>
          <p:cNvSpPr>
            <a:spLocks noGrp="1"/>
          </p:cNvSpPr>
          <p:nvPr>
            <p:ph type="sldNum" sz="quarter" idx="5"/>
          </p:nvPr>
        </p:nvSpPr>
        <p:spPr/>
        <p:txBody>
          <a:bodyPr/>
          <a:lstStyle/>
          <a:p>
            <a:pPr algn="l" rtl="0"/>
            <a:fld id="{FAE61A72-6C7D-49E1-A69D-B1543F4FDA02}" type="slidenum">
              <a:rPr/>
              <a:t>15</a:t>
            </a:fld>
            <a:endParaRPr lang="es"/>
          </a:p>
        </p:txBody>
      </p:sp>
    </p:spTree>
    <p:extLst>
      <p:ext uri="{BB962C8B-B14F-4D97-AF65-F5344CB8AC3E}">
        <p14:creationId xmlns:p14="http://schemas.microsoft.com/office/powerpoint/2010/main" val="3416617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a:p>
        </p:txBody>
      </p:sp>
      <p:sp>
        <p:nvSpPr>
          <p:cNvPr id="4" name="Slide Number Placeholder 3"/>
          <p:cNvSpPr>
            <a:spLocks noGrp="1"/>
          </p:cNvSpPr>
          <p:nvPr>
            <p:ph type="sldNum" sz="quarter" idx="5"/>
          </p:nvPr>
        </p:nvSpPr>
        <p:spPr/>
        <p:txBody>
          <a:bodyPr/>
          <a:lstStyle/>
          <a:p>
            <a:pPr algn="l" rtl="0"/>
            <a:fld id="{FAE61A72-6C7D-49E1-A69D-B1543F4FDA02}" type="slidenum">
              <a:rPr/>
              <a:t>16</a:t>
            </a:fld>
            <a:endParaRPr lang="es"/>
          </a:p>
        </p:txBody>
      </p:sp>
    </p:spTree>
    <p:extLst>
      <p:ext uri="{BB962C8B-B14F-4D97-AF65-F5344CB8AC3E}">
        <p14:creationId xmlns:p14="http://schemas.microsoft.com/office/powerpoint/2010/main" val="38013963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a:p>
        </p:txBody>
      </p:sp>
      <p:sp>
        <p:nvSpPr>
          <p:cNvPr id="4" name="Slide Number Placeholder 3"/>
          <p:cNvSpPr>
            <a:spLocks noGrp="1"/>
          </p:cNvSpPr>
          <p:nvPr>
            <p:ph type="sldNum" sz="quarter" idx="5"/>
          </p:nvPr>
        </p:nvSpPr>
        <p:spPr/>
        <p:txBody>
          <a:bodyPr/>
          <a:lstStyle/>
          <a:p>
            <a:pPr algn="l" rtl="0"/>
            <a:fld id="{FAE61A72-6C7D-49E1-A69D-B1543F4FDA02}" type="slidenum">
              <a:rPr/>
              <a:t>17</a:t>
            </a:fld>
            <a:endParaRPr lang="es"/>
          </a:p>
        </p:txBody>
      </p:sp>
    </p:spTree>
    <p:extLst>
      <p:ext uri="{BB962C8B-B14F-4D97-AF65-F5344CB8AC3E}">
        <p14:creationId xmlns:p14="http://schemas.microsoft.com/office/powerpoint/2010/main" val="35233274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s" b="0" i="0" u="none" baseline="0" dirty="0"/>
              <a:t>Lo ideal sería que la adaptación y la aplicación de las vías y los procedimientos reglamentarios que facilitan la preparación de los países ante emergencias de salud pública, como la pandemia de COVID-19, estuvieran en vigor antes de que se produjera la emergencia. La adaptación de la reglamentación es fundamental durante las emergencias de salud pública, por lo que se alienta a las autoridades reguladoras nacionales a que modifiquen los sistemas de control convencionales y reactivos para adoptar un enfoque proactivo y basado en los riesgos con el fin de acelerar el acceso de la población a productos médicos que salvan vidas. También podría estudiarse la posibilidad de establecer los aspectos jurídicos para la adquisición de productos que aún no están en su forma definitiva. </a:t>
            </a:r>
          </a:p>
          <a:p>
            <a:endParaRPr lang="es" dirty="0"/>
          </a:p>
          <a:p>
            <a:pPr algn="l" rtl="0"/>
            <a:r>
              <a:rPr lang="es" b="1" i="0" u="none" baseline="0" dirty="0"/>
              <a:t>Los procedimientos reglamentarios de emergencia para una vacuna contra la COVID-19 deberían asegurar: </a:t>
            </a:r>
          </a:p>
          <a:p>
            <a:pPr algn="l" rtl="0"/>
            <a:r>
              <a:rPr lang="es" b="1" i="0" u="none" baseline="0" dirty="0"/>
              <a:t>una evaluación agilizada de los datos y las pruebas que respalden la mejor toma de decisiones reglamentarias sobre la aprobación de la vacuna contra la COVID-19 durante los procesos de registro y cambios/variaciones de cepas y otros cambios posteriores a la aprobación. La agilización de la evaluación se podría basar en enfoques de confianza para facilitar la aprobación; </a:t>
            </a:r>
          </a:p>
          <a:p>
            <a:pPr algn="l" rtl="0"/>
            <a:r>
              <a:rPr lang="es" b="1" i="0" u="none" baseline="0" dirty="0"/>
              <a:t>la concesión de permisos de importación en el plazo más breve posible; y la liberación acelerada de lotes de vacunas para la pronta administración de la vacuna contra COVID-19 a los grupos destinatarios. </a:t>
            </a:r>
          </a:p>
          <a:p>
            <a:endParaRPr lang="es" dirty="0"/>
          </a:p>
          <a:p>
            <a:pPr algn="l" rtl="0"/>
            <a:r>
              <a:rPr lang="es" b="0" i="0" u="none" baseline="0" dirty="0"/>
              <a:t>Los procedimientos reglamentarios y administrativos establecidos deben garantizar la gestión adecuada de la información, la comunicación eficaz y la cooperación entre las diferentes ramas de la autoridad reguladora nacional y los interesados pertinentes, es decir, las autoridades de salud pública, incluidos los laboratorios nacionales de control, las autoridades aduaneras y las entidades encargadas de la compra y el despliegue. </a:t>
            </a:r>
          </a:p>
          <a:p>
            <a:pPr algn="l" rtl="0"/>
            <a:r>
              <a:rPr lang="es" b="0" i="0" u="none" baseline="0" dirty="0"/>
              <a:t>Deberían establecerse y ejecutarse sistemas de comunicación e intercambio de información para todos los interesados. La autoridad reguladora nacional, el programa nacional de inmunización y otras partes interesadas deberían elaborar, o mejorar y aplicar, planes de vigilancia de las vacunas para monitorizar la seguridad y la eficacia de las vacunas contra la COVID-19 en uso. </a:t>
            </a:r>
          </a:p>
          <a:p>
            <a:endParaRPr lang="es" dirty="0"/>
          </a:p>
        </p:txBody>
      </p:sp>
      <p:sp>
        <p:nvSpPr>
          <p:cNvPr id="4" name="Slide Number Placeholder 3"/>
          <p:cNvSpPr>
            <a:spLocks noGrp="1"/>
          </p:cNvSpPr>
          <p:nvPr>
            <p:ph type="sldNum" sz="quarter" idx="5"/>
          </p:nvPr>
        </p:nvSpPr>
        <p:spPr/>
        <p:txBody>
          <a:bodyPr/>
          <a:lstStyle/>
          <a:p>
            <a:pPr algn="l" rtl="0"/>
            <a:fld id="{FAE61A72-6C7D-49E1-A69D-B1543F4FDA02}" type="slidenum">
              <a:rPr/>
              <a:t>18</a:t>
            </a:fld>
            <a:endParaRPr lang="es"/>
          </a:p>
        </p:txBody>
      </p:sp>
    </p:spTree>
    <p:extLst>
      <p:ext uri="{BB962C8B-B14F-4D97-AF65-F5344CB8AC3E}">
        <p14:creationId xmlns:p14="http://schemas.microsoft.com/office/powerpoint/2010/main" val="31844951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s" sz="1200" b="0" i="0" u="none" strike="noStrike" kern="1200" baseline="0">
                <a:solidFill>
                  <a:schemeClr val="tx1"/>
                </a:solidFill>
                <a:effectLst/>
                <a:latin typeface="+mn-lt"/>
                <a:ea typeface="+mn-ea"/>
                <a:cs typeface="+mn-cs"/>
              </a:rPr>
              <a:t>Regulación de vacunas </a:t>
            </a:r>
          </a:p>
          <a:p>
            <a:pPr algn="l" rtl="0" fontAlgn="base"/>
            <a:r>
              <a:rPr lang="es" sz="1200" b="0" i="0" u="none" strike="noStrike" kern="1200" baseline="0">
                <a:solidFill>
                  <a:schemeClr val="tx1"/>
                </a:solidFill>
                <a:effectLst/>
                <a:latin typeface="+mn-lt"/>
                <a:ea typeface="+mn-ea"/>
                <a:cs typeface="+mn-cs"/>
              </a:rPr>
              <a:t>Las cuestiones reglamentarias relacionadas con una determinada vacuna experimental deben considerarse en una etapa temprana del proceso de desarrollo, ya que el cumplimiento de los requisitos reglamentarios es la base para su aprobación final.  </a:t>
            </a:r>
          </a:p>
          <a:p>
            <a:pPr algn="l" rtl="0" fontAlgn="base"/>
            <a:r>
              <a:rPr lang="es" sz="1200" b="0" i="0" u="none" strike="noStrike" kern="1200" baseline="0">
                <a:solidFill>
                  <a:schemeClr val="tx1"/>
                </a:solidFill>
                <a:effectLst/>
                <a:latin typeface="+mn-lt"/>
                <a:ea typeface="+mn-ea"/>
                <a:cs typeface="+mn-cs"/>
              </a:rPr>
              <a:t>Se recomienda encarecidamente que se establezca desde el principio un diálogo con la autoridad reguladora nacional competente.  </a:t>
            </a:r>
          </a:p>
          <a:p>
            <a:pPr algn="l" rtl="0" fontAlgn="base"/>
            <a:r>
              <a:rPr lang="es" sz="1200" b="0" i="0" u="none" strike="noStrike" kern="1200" baseline="0">
                <a:solidFill>
                  <a:schemeClr val="tx1"/>
                </a:solidFill>
                <a:effectLst/>
                <a:latin typeface="+mn-lt"/>
                <a:ea typeface="+mn-ea"/>
                <a:cs typeface="+mn-cs"/>
              </a:rPr>
              <a:t>La regulación de las vacunas puede dividirse en tres etapas: etapa de desarrollo, etapa de concesión de licencia y etapa posterior a la concesión de la licencia.  </a:t>
            </a:r>
          </a:p>
          <a:p>
            <a:pPr algn="l" rtl="0" fontAlgn="base"/>
            <a:r>
              <a:rPr lang="es" sz="1200" b="0" i="0" u="none" strike="noStrike" kern="1200" baseline="0">
                <a:solidFill>
                  <a:schemeClr val="tx1"/>
                </a:solidFill>
                <a:effectLst/>
                <a:latin typeface="+mn-lt"/>
                <a:ea typeface="+mn-ea"/>
                <a:cs typeface="+mn-cs"/>
              </a:rPr>
              <a:t>La etapa de desarrollo consta de dos partes,  </a:t>
            </a:r>
          </a:p>
          <a:p>
            <a:pPr marL="171450" indent="-171450" algn="l" rtl="0" fontAlgn="base">
              <a:buFont typeface="Arial" panose="020B0604020202020204" pitchFamily="34" charset="0"/>
              <a:buChar char="•"/>
            </a:pPr>
            <a:r>
              <a:rPr lang="es" sz="1200" b="0" i="0" u="none" strike="noStrike" kern="1200" baseline="0">
                <a:solidFill>
                  <a:schemeClr val="tx1"/>
                </a:solidFill>
                <a:effectLst/>
                <a:latin typeface="+mn-lt"/>
                <a:ea typeface="+mn-ea"/>
                <a:cs typeface="+mn-cs"/>
              </a:rPr>
              <a:t>investigación y desarrollo de procedimientos preclínicos e </a:t>
            </a:r>
          </a:p>
          <a:p>
            <a:pPr marL="171450" indent="-171450" algn="l" rtl="0" fontAlgn="base">
              <a:buFont typeface="Arial" panose="020B0604020202020204" pitchFamily="34" charset="0"/>
              <a:buChar char="•"/>
            </a:pPr>
            <a:r>
              <a:rPr lang="es" sz="1200" b="0" i="0" u="none" strike="noStrike" kern="1200" baseline="0">
                <a:solidFill>
                  <a:schemeClr val="tx1"/>
                </a:solidFill>
                <a:effectLst/>
                <a:latin typeface="+mn-lt"/>
                <a:ea typeface="+mn-ea"/>
                <a:cs typeface="+mn-cs"/>
              </a:rPr>
              <a:t>investigación y desarrollo de procedimientos clínicos. </a:t>
            </a:r>
          </a:p>
          <a:p>
            <a:pPr algn="l" rtl="0" fontAlgn="base"/>
            <a:r>
              <a:rPr lang="es" sz="1200" b="0" i="0" u="none" strike="noStrike" kern="1200" baseline="0">
                <a:solidFill>
                  <a:schemeClr val="tx1"/>
                </a:solidFill>
                <a:effectLst/>
                <a:latin typeface="+mn-lt"/>
                <a:ea typeface="+mn-ea"/>
                <a:cs typeface="+mn-cs"/>
              </a:rPr>
              <a:t> </a:t>
            </a:r>
          </a:p>
          <a:p>
            <a:pPr algn="l" rtl="0" fontAlgn="base"/>
            <a:r>
              <a:rPr lang="es" sz="1200" b="0" i="0" u="none" strike="noStrike" kern="1200" baseline="0">
                <a:solidFill>
                  <a:schemeClr val="tx1"/>
                </a:solidFill>
                <a:effectLst/>
                <a:latin typeface="+mn-lt"/>
                <a:ea typeface="+mn-ea"/>
                <a:cs typeface="+mn-cs"/>
              </a:rPr>
              <a:t>La aprobación adopta diferentes formas en los distintos países (por ejemplo, la solicitud de un nuevo medicamento en investigación en los Estados Unidos y el certificado de ensayo clínico o la exención de ensayo clínico en el Reino Unido). </a:t>
            </a:r>
          </a:p>
          <a:p>
            <a:pPr algn="l" rtl="0" fontAlgn="base"/>
            <a:r>
              <a:rPr lang="es" sz="1200" b="0" i="0" u="none" strike="noStrike" kern="1200" baseline="0">
                <a:solidFill>
                  <a:schemeClr val="tx1"/>
                </a:solidFill>
                <a:effectLst/>
                <a:latin typeface="+mn-lt"/>
                <a:ea typeface="+mn-ea"/>
                <a:cs typeface="+mn-cs"/>
              </a:rPr>
              <a:t>Todo ello se suma a la autorización ética que se necesita para los ensayos clínicos en todos los países. Todos los estudios con sujetos humanos exigen un examen ético adecuado, de conformidad con la Declaración de Helsinki (véase https://www.wma.net/es/). </a:t>
            </a:r>
          </a:p>
          <a:p>
            <a:pPr algn="l" rtl="0" fontAlgn="base"/>
            <a:r>
              <a:rPr lang="es" sz="1200" b="0" i="0" u="none" strike="noStrike" kern="1200" baseline="0">
                <a:solidFill>
                  <a:schemeClr val="tx1"/>
                </a:solidFill>
                <a:effectLst/>
                <a:latin typeface="+mn-lt"/>
                <a:ea typeface="+mn-ea"/>
                <a:cs typeface="+mn-cs"/>
              </a:rPr>
              <a:t> </a:t>
            </a:r>
          </a:p>
          <a:p>
            <a:pPr algn="l" rtl="0" fontAlgn="base"/>
            <a:r>
              <a:rPr lang="es" sz="1200" b="0" i="0" u="none" strike="noStrike" kern="1200" baseline="0">
                <a:solidFill>
                  <a:schemeClr val="tx1"/>
                </a:solidFill>
                <a:effectLst/>
                <a:latin typeface="+mn-lt"/>
                <a:ea typeface="+mn-ea"/>
                <a:cs typeface="+mn-cs"/>
              </a:rPr>
              <a:t>Para evaluar plenamente la eficacia protectora y la seguridad de una vacuna, se requieren amplios ensayos de fase III. </a:t>
            </a:r>
          </a:p>
          <a:p>
            <a:pPr algn="l" rtl="0" fontAlgn="base"/>
            <a:r>
              <a:rPr lang="es" sz="1200" b="0" i="0" u="none" strike="noStrike" kern="1200" baseline="0">
                <a:solidFill>
                  <a:schemeClr val="tx1"/>
                </a:solidFill>
                <a:effectLst/>
                <a:latin typeface="+mn-lt"/>
                <a:ea typeface="+mn-ea"/>
                <a:cs typeface="+mn-cs"/>
              </a:rPr>
              <a:t>El ensayo clínico de la fase III es el estudio fundamental en el que se basa la decisión de conceder la autorización y en el que hay que obtener datos suficientes para demostrar que un nuevo producto es seguro y eficaz para el fin previsto. </a:t>
            </a:r>
          </a:p>
          <a:p>
            <a:pPr algn="l" rtl="0" fontAlgn="base"/>
            <a:r>
              <a:rPr lang="es" sz="1200" b="0" i="0" u="none" strike="noStrike" kern="1200" baseline="0">
                <a:solidFill>
                  <a:schemeClr val="tx1"/>
                </a:solidFill>
                <a:effectLst/>
                <a:latin typeface="+mn-lt"/>
                <a:ea typeface="+mn-ea"/>
                <a:cs typeface="+mn-cs"/>
              </a:rPr>
              <a:t> </a:t>
            </a:r>
          </a:p>
          <a:p>
            <a:pPr algn="l" rtl="0" fontAlgn="base"/>
            <a:r>
              <a:rPr lang="es" sz="1200" b="0" i="0" u="none" strike="noStrike" kern="1200" baseline="0">
                <a:solidFill>
                  <a:schemeClr val="tx1"/>
                </a:solidFill>
                <a:effectLst/>
                <a:latin typeface="+mn-lt"/>
                <a:ea typeface="+mn-ea"/>
                <a:cs typeface="+mn-cs"/>
              </a:rPr>
              <a:t>Se puede presentar una solicitud de autorización de comercialización a una autoridad reguladora nacional sobre la base de los datos de los ensayos en la fase III, </a:t>
            </a:r>
          </a:p>
          <a:p>
            <a:pPr algn="l" rtl="0" fontAlgn="base"/>
            <a:r>
              <a:rPr lang="es" sz="1200" b="0" i="0" u="none" strike="noStrike" kern="1200" baseline="0">
                <a:solidFill>
                  <a:schemeClr val="tx1"/>
                </a:solidFill>
                <a:effectLst/>
                <a:latin typeface="+mn-lt"/>
                <a:ea typeface="+mn-ea"/>
                <a:cs typeface="+mn-cs"/>
              </a:rPr>
              <a:t>y si se aprueba, la vacuna se puede comercializar en ese país en concreto. Si un producto está compuesto por organismos genéticamente modificados o contiene este tipo de organismos también se debe realizar una evaluación del riesgo ambiental, que debe ser aprobada por el organismo competente. </a:t>
            </a:r>
          </a:p>
          <a:p>
            <a:pPr algn="l" rtl="0" fontAlgn="base"/>
            <a:r>
              <a:rPr lang="es" sz="1200" b="0" i="0" u="none" strike="noStrike" kern="1200" baseline="0">
                <a:solidFill>
                  <a:schemeClr val="tx1"/>
                </a:solidFill>
                <a:effectLst/>
                <a:latin typeface="+mn-lt"/>
                <a:ea typeface="+mn-ea"/>
                <a:cs typeface="+mn-cs"/>
              </a:rPr>
              <a:t> </a:t>
            </a:r>
          </a:p>
          <a:p>
            <a:pPr algn="l" rtl="0" fontAlgn="base"/>
            <a:r>
              <a:rPr lang="es" sz="1200" b="0" i="0" u="none" strike="noStrike" kern="1200" baseline="0">
                <a:solidFill>
                  <a:schemeClr val="tx1"/>
                </a:solidFill>
                <a:effectLst/>
                <a:latin typeface="+mn-lt"/>
                <a:ea typeface="+mn-ea"/>
                <a:cs typeface="+mn-cs"/>
              </a:rPr>
              <a:t>En todos los casos, es obligación del solicitante justificar el contenido y la estructura del programa de desarrollo </a:t>
            </a:r>
          </a:p>
          <a:p>
            <a:pPr algn="l" rtl="0" fontAlgn="base"/>
            <a:r>
              <a:rPr lang="es" sz="1200" b="0" i="0" u="none" strike="noStrike" kern="1200" baseline="0">
                <a:solidFill>
                  <a:schemeClr val="tx1"/>
                </a:solidFill>
                <a:effectLst/>
                <a:latin typeface="+mn-lt"/>
                <a:ea typeface="+mn-ea"/>
                <a:cs typeface="+mn-cs"/>
              </a:rPr>
              <a:t>clínico.  </a:t>
            </a:r>
          </a:p>
          <a:p>
            <a:pPr algn="l" rtl="0" fontAlgn="base"/>
            <a:r>
              <a:rPr lang="es" sz="1200" b="0" i="0" u="none" strike="noStrike" kern="1200" baseline="0">
                <a:solidFill>
                  <a:schemeClr val="tx1"/>
                </a:solidFill>
                <a:effectLst/>
                <a:latin typeface="+mn-lt"/>
                <a:ea typeface="+mn-ea"/>
                <a:cs typeface="+mn-cs"/>
              </a:rPr>
              <a:t> </a:t>
            </a:r>
          </a:p>
          <a:p>
            <a:pPr algn="l" rtl="0" fontAlgn="base"/>
            <a:r>
              <a:rPr lang="es" sz="1200" b="0" i="0" u="none" strike="noStrike" kern="1200" baseline="0">
                <a:solidFill>
                  <a:schemeClr val="tx1"/>
                </a:solidFill>
                <a:effectLst/>
                <a:latin typeface="+mn-lt"/>
                <a:ea typeface="+mn-ea"/>
                <a:cs typeface="+mn-cs"/>
              </a:rPr>
              <a:t>Además de los estudios de las fases I, II y III que pueden realizarse antes o después de la primera autorización de una nueva vacuna, y que se describen en otros ensayos pertinentes, como se ha señalado, el período posterior a la comercialización es fundamental para recabar datos sobre la seguridad y la eficacia de una vacuna en un gran número de receptores; esos datos pueden provenir de modos de vigilancia tanto activos como pasivos.  </a:t>
            </a:r>
          </a:p>
          <a:p>
            <a:pPr algn="l" rtl="0" fontAlgn="base"/>
            <a:r>
              <a:rPr lang="es" sz="1200" b="0" i="0" u="none" strike="noStrike" kern="1200" baseline="0">
                <a:solidFill>
                  <a:schemeClr val="tx1"/>
                </a:solidFill>
                <a:effectLst/>
                <a:latin typeface="+mn-lt"/>
                <a:ea typeface="+mn-ea"/>
                <a:cs typeface="+mn-cs"/>
              </a:rPr>
              <a:t> </a:t>
            </a:r>
          </a:p>
          <a:p>
            <a:pPr algn="l" rtl="0" fontAlgn="base"/>
            <a:r>
              <a:rPr lang="es" sz="1200" b="0" i="0" u="none" strike="noStrike" kern="1200" baseline="0">
                <a:solidFill>
                  <a:schemeClr val="tx1"/>
                </a:solidFill>
                <a:effectLst/>
                <a:latin typeface="+mn-lt"/>
                <a:ea typeface="+mn-ea"/>
                <a:cs typeface="+mn-cs"/>
              </a:rPr>
              <a:t>Las autoridades reguladoras deben definir claramente y aplicar en sus reglamentos los cambios que solo requieren una notificación y los que requieren una aprobación oficial antes de poder ser adoptados. </a:t>
            </a:r>
          </a:p>
          <a:p>
            <a:endParaRPr lang="es"/>
          </a:p>
          <a:p>
            <a:endParaRPr lang="es"/>
          </a:p>
          <a:p>
            <a:endParaRPr lang="es"/>
          </a:p>
        </p:txBody>
      </p:sp>
      <p:sp>
        <p:nvSpPr>
          <p:cNvPr id="4" name="Slide Number Placeholder 3"/>
          <p:cNvSpPr>
            <a:spLocks noGrp="1"/>
          </p:cNvSpPr>
          <p:nvPr>
            <p:ph type="sldNum" sz="quarter" idx="5"/>
          </p:nvPr>
        </p:nvSpPr>
        <p:spPr/>
        <p:txBody>
          <a:bodyPr/>
          <a:lstStyle/>
          <a:p>
            <a:pPr algn="l" rtl="0"/>
            <a:fld id="{FAE61A72-6C7D-49E1-A69D-B1543F4FDA02}" type="slidenum">
              <a:rPr/>
              <a:t>19</a:t>
            </a:fld>
            <a:endParaRPr lang="es"/>
          </a:p>
        </p:txBody>
      </p:sp>
    </p:spTree>
    <p:extLst>
      <p:ext uri="{BB962C8B-B14F-4D97-AF65-F5344CB8AC3E}">
        <p14:creationId xmlns:p14="http://schemas.microsoft.com/office/powerpoint/2010/main" val="32222929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sz="1200" b="0" i="0" u="none" strike="noStrike" kern="1200" cap="none" spc="0" normalizeH="0" baseline="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71362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a:buFont typeface="Arial" panose="020B0604020202020204" pitchFamily="34" charset="0"/>
              <a:buNone/>
            </a:pPr>
            <a:r>
              <a:rPr lang="es" b="0" i="0" u="none" baseline="0"/>
              <a:t>Muchos países tienen acuerdos de concesión de autorizaciones recíprocas: si un medicamento se autoriza en un marco determinado (como la Administración de Alimentos y Medicamentos de los Estados Unidos o la Agencia Europea de Medicamentos), se autoriza automáticamente para su uso en otros países.</a:t>
            </a:r>
          </a:p>
        </p:txBody>
      </p:sp>
      <p:sp>
        <p:nvSpPr>
          <p:cNvPr id="4" name="Slide Number Placeholder 3"/>
          <p:cNvSpPr>
            <a:spLocks noGrp="1"/>
          </p:cNvSpPr>
          <p:nvPr>
            <p:ph type="sldNum" sz="quarter" idx="5"/>
          </p:nvPr>
        </p:nvSpPr>
        <p:spPr/>
        <p:txBody>
          <a:bodyPr/>
          <a:lstStyle/>
          <a:p>
            <a:pPr algn="l" rtl="0"/>
            <a:fld id="{FAE61A72-6C7D-49E1-A69D-B1543F4FDA02}" type="slidenum">
              <a:rPr/>
              <a:t>21</a:t>
            </a:fld>
            <a:endParaRPr lang="es"/>
          </a:p>
        </p:txBody>
      </p:sp>
    </p:spTree>
    <p:extLst>
      <p:ext uri="{BB962C8B-B14F-4D97-AF65-F5344CB8AC3E}">
        <p14:creationId xmlns:p14="http://schemas.microsoft.com/office/powerpoint/2010/main" val="42749406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s" b="0" i="0" u="none" baseline="0"/>
              <a:t>Los equipos de la OMS trabajan con expertos de todo el mundo para elaborar estas orientaciones. Juntos, los expertos examinan informes, estudios y presentaciones de los países, analizan las tendencias, consultan a otros grupos de expertos y a continuación convienen el mejor enfoque. Las orientaciones están dirigidas a los responsables de la toma de decisiones en materia de salud que adaptan la información a su país y contexto. Los documentos se actualizan a medida que surgen nuevos conocimientos científicos.</a:t>
            </a:r>
          </a:p>
          <a:p>
            <a:endParaRPr lang="e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DFF109-5F8C-46C5-B013-3B4098F5F7E7}" type="slidenum">
              <a:rPr kumimoji="0" sz="1200" b="0" i="0" u="none" strike="noStrike" kern="1200" cap="none" spc="0" normalizeH="0" baseline="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37330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a:p>
        </p:txBody>
      </p:sp>
      <p:sp>
        <p:nvSpPr>
          <p:cNvPr id="4" name="Slide Number Placeholder 3"/>
          <p:cNvSpPr>
            <a:spLocks noGrp="1"/>
          </p:cNvSpPr>
          <p:nvPr>
            <p:ph type="sldNum" sz="quarter" idx="5"/>
          </p:nvPr>
        </p:nvSpPr>
        <p:spPr/>
        <p:txBody>
          <a:bodyPr/>
          <a:lstStyle/>
          <a:p>
            <a:pPr algn="l" rtl="0"/>
            <a:fld id="{FAE61A72-6C7D-49E1-A69D-B1543F4FDA02}" type="slidenum">
              <a:rPr/>
              <a:t>22</a:t>
            </a:fld>
            <a:endParaRPr lang="es"/>
          </a:p>
        </p:txBody>
      </p:sp>
    </p:spTree>
    <p:extLst>
      <p:ext uri="{BB962C8B-B14F-4D97-AF65-F5344CB8AC3E}">
        <p14:creationId xmlns:p14="http://schemas.microsoft.com/office/powerpoint/2010/main" val="13347888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a:p>
        </p:txBody>
      </p:sp>
      <p:sp>
        <p:nvSpPr>
          <p:cNvPr id="4" name="Slide Number Placeholder 3"/>
          <p:cNvSpPr>
            <a:spLocks noGrp="1"/>
          </p:cNvSpPr>
          <p:nvPr>
            <p:ph type="sldNum" sz="quarter" idx="5"/>
          </p:nvPr>
        </p:nvSpPr>
        <p:spPr/>
        <p:txBody>
          <a:bodyPr/>
          <a:lstStyle/>
          <a:p>
            <a:pPr algn="l" rtl="0"/>
            <a:fld id="{FAE61A72-6C7D-49E1-A69D-B1543F4FDA02}" type="slidenum">
              <a:rPr/>
              <a:t>23</a:t>
            </a:fld>
            <a:endParaRPr lang="es"/>
          </a:p>
        </p:txBody>
      </p:sp>
    </p:spTree>
    <p:extLst>
      <p:ext uri="{BB962C8B-B14F-4D97-AF65-F5344CB8AC3E}">
        <p14:creationId xmlns:p14="http://schemas.microsoft.com/office/powerpoint/2010/main" val="7182224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a:p>
        </p:txBody>
      </p:sp>
      <p:sp>
        <p:nvSpPr>
          <p:cNvPr id="4" name="Slide Number Placeholder 3"/>
          <p:cNvSpPr>
            <a:spLocks noGrp="1"/>
          </p:cNvSpPr>
          <p:nvPr>
            <p:ph type="sldNum" sz="quarter" idx="5"/>
          </p:nvPr>
        </p:nvSpPr>
        <p:spPr/>
        <p:txBody>
          <a:bodyPr/>
          <a:lstStyle/>
          <a:p>
            <a:pPr algn="l" rtl="0"/>
            <a:fld id="{FAE61A72-6C7D-49E1-A69D-B1543F4FDA02}" type="slidenum">
              <a:rPr/>
              <a:t>24</a:t>
            </a:fld>
            <a:endParaRPr lang="es"/>
          </a:p>
        </p:txBody>
      </p:sp>
    </p:spTree>
    <p:extLst>
      <p:ext uri="{BB962C8B-B14F-4D97-AF65-F5344CB8AC3E}">
        <p14:creationId xmlns:p14="http://schemas.microsoft.com/office/powerpoint/2010/main" val="13447953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a:p>
        </p:txBody>
      </p:sp>
      <p:sp>
        <p:nvSpPr>
          <p:cNvPr id="4" name="Slide Number Placeholder 3"/>
          <p:cNvSpPr>
            <a:spLocks noGrp="1"/>
          </p:cNvSpPr>
          <p:nvPr>
            <p:ph type="sldNum" sz="quarter" idx="5"/>
          </p:nvPr>
        </p:nvSpPr>
        <p:spPr/>
        <p:txBody>
          <a:bodyPr/>
          <a:lstStyle/>
          <a:p>
            <a:pPr algn="l" rtl="0"/>
            <a:fld id="{FAE61A72-6C7D-49E1-A69D-B1543F4FDA02}" type="slidenum">
              <a:rPr/>
              <a:t>25</a:t>
            </a:fld>
            <a:endParaRPr lang="es"/>
          </a:p>
        </p:txBody>
      </p:sp>
    </p:spTree>
    <p:extLst>
      <p:ext uri="{BB962C8B-B14F-4D97-AF65-F5344CB8AC3E}">
        <p14:creationId xmlns:p14="http://schemas.microsoft.com/office/powerpoint/2010/main" val="9407922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s" sz="1200" b="0" i="0" u="none" kern="1200" baseline="0">
                <a:solidFill>
                  <a:schemeClr val="tx1"/>
                </a:solidFill>
                <a:effectLst/>
                <a:latin typeface="+mn-lt"/>
                <a:ea typeface="+mn-ea"/>
                <a:cs typeface="+mn-cs"/>
              </a:rPr>
              <a:t>Vigilancia y notificación de eventos adversos</a:t>
            </a:r>
          </a:p>
          <a:p>
            <a:pPr algn="l" rtl="0"/>
            <a:r>
              <a:rPr lang="es" sz="1200" b="0" i="0" u="none" kern="1200" baseline="0">
                <a:solidFill>
                  <a:schemeClr val="tx1"/>
                </a:solidFill>
                <a:effectLst/>
                <a:latin typeface="+mn-lt"/>
                <a:ea typeface="+mn-ea"/>
                <a:cs typeface="+mn-cs"/>
              </a:rPr>
              <a:t> </a:t>
            </a:r>
          </a:p>
          <a:p>
            <a:pPr algn="l" rtl="0"/>
            <a:r>
              <a:rPr lang="es" sz="1200" b="0" i="0" u="none" kern="1200" baseline="0">
                <a:solidFill>
                  <a:schemeClr val="tx1"/>
                </a:solidFill>
                <a:effectLst/>
                <a:latin typeface="+mn-lt"/>
                <a:ea typeface="+mn-ea"/>
                <a:cs typeface="+mn-cs"/>
              </a:rPr>
              <a:t>Un evento adverso en el ensayo de una vacuna es todo acontecimiento médico adverso en un sujeto de ensayo clínico al que se le administra la vacuna; no tiene necesariamente una relación causal con la vacuna o la vacunación.</a:t>
            </a:r>
          </a:p>
          <a:p>
            <a:pPr algn="l" rtl="0"/>
            <a:r>
              <a:rPr lang="es" sz="1200" b="0" i="0" u="none" kern="1200" baseline="0">
                <a:solidFill>
                  <a:schemeClr val="tx1"/>
                </a:solidFill>
                <a:effectLst/>
                <a:latin typeface="+mn-lt"/>
                <a:ea typeface="+mn-ea"/>
                <a:cs typeface="+mn-cs"/>
              </a:rPr>
              <a:t> </a:t>
            </a:r>
          </a:p>
          <a:p>
            <a:pPr algn="l" rtl="0"/>
            <a:r>
              <a:rPr lang="es" sz="1200" b="0" i="0" u="none" kern="1200" baseline="0">
                <a:solidFill>
                  <a:schemeClr val="tx1"/>
                </a:solidFill>
                <a:effectLst/>
                <a:latin typeface="+mn-lt"/>
                <a:ea typeface="+mn-ea"/>
                <a:cs typeface="+mn-cs"/>
              </a:rPr>
              <a:t>Es de importancia crítica que se vigilen activamente los eventos adversos y que se notifiquen con rapidez. La autoridad reguladora nacional puede exigir al promotor o al investigador que notifique determinados tipos de reacciones o eventos adversos (por ejemplo, eventos graves o previamente desconocidos) a la propia autoridad y al comité de ética independiente. </a:t>
            </a:r>
          </a:p>
          <a:p>
            <a:pPr algn="l" rtl="0"/>
            <a:r>
              <a:rPr lang="es" sz="1200" b="0" i="0" u="none" kern="1200" baseline="0">
                <a:solidFill>
                  <a:schemeClr val="tx1"/>
                </a:solidFill>
                <a:effectLst/>
                <a:latin typeface="+mn-lt"/>
                <a:ea typeface="+mn-ea"/>
                <a:cs typeface="+mn-cs"/>
              </a:rPr>
              <a:t>Los investigadores deben informar inmediatamente al promotor de todos los eventos adversos graves, a menos que el protocolo determine que no es necesario informarlos inmediatamente. Los investigadores también deben cumplir los requisitos reglamentarios aplicables relativos a la notificación de reacciones adversas graves inesperadas a la autoridad reguladora nacional y al comité de ética independiente.</a:t>
            </a:r>
          </a:p>
          <a:p>
            <a:pPr algn="l" rtl="0"/>
            <a:r>
              <a:rPr lang="es" sz="1200" b="0" i="0" u="none" kern="1200" baseline="0">
                <a:solidFill>
                  <a:schemeClr val="tx1"/>
                </a:solidFill>
                <a:effectLst/>
                <a:latin typeface="+mn-lt"/>
                <a:ea typeface="+mn-ea"/>
                <a:cs typeface="+mn-cs"/>
              </a:rPr>
              <a:t> </a:t>
            </a:r>
          </a:p>
          <a:p>
            <a:pPr algn="l" rtl="0"/>
            <a:r>
              <a:rPr lang="es" sz="1200" b="0" i="0" u="none" kern="1200" baseline="0">
                <a:solidFill>
                  <a:schemeClr val="tx1"/>
                </a:solidFill>
                <a:effectLst/>
                <a:latin typeface="+mn-lt"/>
                <a:ea typeface="+mn-ea"/>
                <a:cs typeface="+mn-cs"/>
              </a:rPr>
              <a:t>Los investigadores deben ser adecuadamente capacitados para este propósito. Una vez que el ensayo haya finalizado o se dé por finalizado, todos los eventos adversos que se hayan registrado se deberán enumerar, evaluar y analizar en el informe final. La notificación de los eventos adversos debe formar parte del diseño del protocolo.</a:t>
            </a:r>
          </a:p>
          <a:p>
            <a:pPr algn="l" rtl="0"/>
            <a:r>
              <a:rPr lang="es" sz="1200" b="0" i="0" u="none" kern="1200" baseline="0">
                <a:solidFill>
                  <a:schemeClr val="tx1"/>
                </a:solidFill>
                <a:effectLst/>
                <a:latin typeface="+mn-lt"/>
                <a:ea typeface="+mn-ea"/>
                <a:cs typeface="+mn-cs"/>
              </a:rPr>
              <a:t> </a:t>
            </a:r>
          </a:p>
          <a:p>
            <a:pPr algn="l" rtl="0"/>
            <a:r>
              <a:rPr lang="es" sz="1200" b="0" i="0" u="none" kern="1200" baseline="0">
                <a:solidFill>
                  <a:schemeClr val="tx1"/>
                </a:solidFill>
                <a:effectLst/>
                <a:latin typeface="+mn-lt"/>
                <a:ea typeface="+mn-ea"/>
                <a:cs typeface="+mn-cs"/>
              </a:rPr>
              <a:t>Se deben utilizar métodos normalizados para investigar y notificar los efectos adversos locales y sistémicos posteriores a la vacunación. Toda la información en materia seguridad debe quedar registrada, y el procedimiento de notificación de los efectos adversos debe describirse en los protocolos (véanse las directrices sobre buenas prácticas clínicas). Las instrucciones deben incluir los siguientes datos:</a:t>
            </a:r>
          </a:p>
          <a:p>
            <a:pPr lvl="0" algn="l" rtl="0"/>
            <a:r>
              <a:rPr lang="es" sz="1200" b="0" i="0" u="none" kern="1200" baseline="0">
                <a:solidFill>
                  <a:schemeClr val="tx1"/>
                </a:solidFill>
                <a:effectLst/>
                <a:latin typeface="+mn-lt"/>
                <a:ea typeface="+mn-ea"/>
                <a:cs typeface="+mn-cs"/>
              </a:rPr>
              <a:t>persona que elaborará el informe (por ejemplo, investigadores del estudio o sujetos de enfermería, padres o tutores);</a:t>
            </a:r>
          </a:p>
          <a:p>
            <a:pPr lvl="0" algn="l" rtl="0"/>
            <a:r>
              <a:rPr lang="es" sz="1200" b="0" i="0" u="none" kern="1200" baseline="0">
                <a:solidFill>
                  <a:schemeClr val="tx1"/>
                </a:solidFill>
                <a:effectLst/>
                <a:latin typeface="+mn-lt"/>
                <a:ea typeface="+mn-ea"/>
                <a:cs typeface="+mn-cs"/>
              </a:rPr>
              <a:t>cómo se planifica la presentación de informes (por ejemplo, mediante cuestionarios o fichas diarias);</a:t>
            </a:r>
          </a:p>
          <a:p>
            <a:pPr lvl="0" algn="l" rtl="0"/>
            <a:r>
              <a:rPr lang="es" sz="1200" b="0" i="0" u="none" kern="1200" baseline="0">
                <a:solidFill>
                  <a:schemeClr val="tx1"/>
                </a:solidFill>
                <a:effectLst/>
                <a:latin typeface="+mn-lt"/>
                <a:ea typeface="+mn-ea"/>
                <a:cs typeface="+mn-cs"/>
              </a:rPr>
              <a:t>duración del seguimiento; y</a:t>
            </a:r>
          </a:p>
          <a:p>
            <a:pPr lvl="0" algn="l" rtl="0"/>
            <a:r>
              <a:rPr lang="es" sz="1200" b="0" i="0" u="none" kern="1200" baseline="0">
                <a:solidFill>
                  <a:schemeClr val="tx1"/>
                </a:solidFill>
                <a:effectLst/>
                <a:latin typeface="+mn-lt"/>
                <a:ea typeface="+mn-ea"/>
                <a:cs typeface="+mn-cs"/>
              </a:rPr>
              <a:t>la periodicidad de la presentación de informes (por ejemplo, diaria o semanal).</a:t>
            </a:r>
          </a:p>
          <a:p>
            <a:pPr algn="l" rtl="0"/>
            <a:r>
              <a:rPr lang="es" sz="1200" b="0" i="0" u="none" kern="1200" baseline="0">
                <a:solidFill>
                  <a:schemeClr val="tx1"/>
                </a:solidFill>
                <a:effectLst/>
                <a:latin typeface="+mn-lt"/>
                <a:ea typeface="+mn-ea"/>
                <a:cs typeface="+mn-cs"/>
              </a:rPr>
              <a:t> </a:t>
            </a:r>
          </a:p>
          <a:p>
            <a:pPr algn="l" rtl="0"/>
            <a:r>
              <a:rPr lang="es" sz="1200" b="0" i="0" u="none" kern="1200" baseline="0">
                <a:solidFill>
                  <a:schemeClr val="tx1"/>
                </a:solidFill>
                <a:effectLst/>
                <a:latin typeface="+mn-lt"/>
                <a:ea typeface="+mn-ea"/>
                <a:cs typeface="+mn-cs"/>
              </a:rPr>
              <a:t>Los eventos adversos posvacunales deben documentarse debidamente.</a:t>
            </a:r>
          </a:p>
          <a:p>
            <a:pPr algn="l" rtl="0"/>
            <a:r>
              <a:rPr lang="es" sz="1200" b="0" i="0" u="none" kern="1200" baseline="0">
                <a:solidFill>
                  <a:schemeClr val="tx1"/>
                </a:solidFill>
                <a:effectLst/>
                <a:latin typeface="+mn-lt"/>
                <a:ea typeface="+mn-ea"/>
                <a:cs typeface="+mn-cs"/>
              </a:rPr>
              <a:t> </a:t>
            </a:r>
          </a:p>
          <a:p>
            <a:pPr algn="l" rtl="0"/>
            <a:r>
              <a:rPr lang="es" sz="1200" b="0" i="0" u="none" kern="1200" baseline="0">
                <a:solidFill>
                  <a:schemeClr val="tx1"/>
                </a:solidFill>
                <a:effectLst/>
                <a:latin typeface="+mn-lt"/>
                <a:ea typeface="+mn-ea"/>
                <a:cs typeface="+mn-cs"/>
              </a:rPr>
              <a:t>El informe debe incluir una evaluación de las reacciones en el lugar de la inyección (dolor, induración, eritema) y los eventos sistémicos (fiebre, náuseas, malestar, dolor de cabeza, anafilaxia), en la valoración inicial, en los momentos de vacunación establecidos previamente y después de la vacunación. Deben registrarse las diferencias en el perfil de eventos adversos relacionadas con el lugar de inyección o la vía de administración. En el caso de las vacunas que se administren a niños y lactantes, las reacciones deben ser registradas tanto por los padres como por el investigador del estudio o la enfermera, de manera estructurada. El investigador del estudio o la enfermera debe ponerse en contacto con los padres a intervalos definidos después de la vacunación para comprobar si hay alguna reacción. Antes de que se administre la segunda o la tercera dosis (si corresponde), el investigador del estudio o la enfermera deben preguntar a los padres de niños y lactantes, o a los propios receptores de la vacuna, si tuvieron reacciones a la dosis anterior. Además, el investigador o la enfermera deben consultar</a:t>
            </a:r>
          </a:p>
          <a:p>
            <a:pPr algn="l" rtl="0"/>
            <a:r>
              <a:rPr lang="es" sz="1200" b="0" i="0" u="none" kern="1200" baseline="0">
                <a:solidFill>
                  <a:schemeClr val="tx1"/>
                </a:solidFill>
                <a:effectLst/>
                <a:latin typeface="+mn-lt"/>
                <a:ea typeface="+mn-ea"/>
                <a:cs typeface="+mn-cs"/>
              </a:rPr>
              <a:t>el historial de vacunación de la persona en cuestión.</a:t>
            </a:r>
          </a:p>
          <a:p>
            <a:pPr algn="l" rtl="0"/>
            <a:r>
              <a:rPr lang="es" sz="1200" b="0" i="0" u="none" kern="1200" baseline="0">
                <a:solidFill>
                  <a:schemeClr val="tx1"/>
                </a:solidFill>
                <a:effectLst/>
                <a:latin typeface="+mn-lt"/>
                <a:ea typeface="+mn-ea"/>
                <a:cs typeface="+mn-cs"/>
              </a:rPr>
              <a:t> </a:t>
            </a:r>
          </a:p>
          <a:p>
            <a:pPr algn="l" rtl="0"/>
            <a:r>
              <a:rPr lang="es" sz="1200" b="0" i="0" u="none" kern="1200" baseline="0">
                <a:solidFill>
                  <a:schemeClr val="tx1"/>
                </a:solidFill>
                <a:effectLst/>
                <a:latin typeface="+mn-lt"/>
                <a:ea typeface="+mn-ea"/>
                <a:cs typeface="+mn-cs"/>
              </a:rPr>
              <a:t>El procedimiento para registrar los efectos adversos debe estar establecido y llevarse a cabo a intervalos apropiados y con una duración suficiente.</a:t>
            </a:r>
          </a:p>
          <a:p>
            <a:pPr algn="l" rtl="0"/>
            <a:r>
              <a:rPr lang="es" sz="1200" b="0" i="0" u="none" kern="1200" baseline="0">
                <a:solidFill>
                  <a:schemeClr val="tx1"/>
                </a:solidFill>
                <a:effectLst/>
                <a:latin typeface="+mn-lt"/>
                <a:ea typeface="+mn-ea"/>
                <a:cs typeface="+mn-cs"/>
              </a:rPr>
              <a:t> </a:t>
            </a:r>
          </a:p>
          <a:p>
            <a:pPr algn="l" rtl="0"/>
            <a:r>
              <a:rPr lang="es" sz="1200" b="0" i="0" u="none" kern="1200" baseline="0">
                <a:solidFill>
                  <a:schemeClr val="tx1"/>
                </a:solidFill>
                <a:effectLst/>
                <a:latin typeface="+mn-lt"/>
                <a:ea typeface="+mn-ea"/>
                <a:cs typeface="+mn-cs"/>
              </a:rPr>
              <a:t>Debe hacerse todo lo posible por mejorar la calidad de la notificación de los eventos adversos, por ejemplo, recurrir a formularios normalizados (formularios de notificación de casos, diarios temáticos). Además, esos formularios deben incluir preguntas sobre eventos adversos o hallazgos específicos, incluidos los parámetros cualitativos y cuantitativos, según proceda. Por ejemplo, la temperatura debe tomarse mediante métodos preestablecidos. En los formularios también debe haber espacio para registrar eventos espontáneos. El personal del estudio clínico debe facilitar instrucciones previas para el uso de las fichas diarias y</a:t>
            </a:r>
          </a:p>
          <a:p>
            <a:pPr algn="l" rtl="0"/>
            <a:r>
              <a:rPr lang="es" sz="1200" b="0" i="0" u="none" kern="1200" baseline="0">
                <a:solidFill>
                  <a:schemeClr val="tx1"/>
                </a:solidFill>
                <a:effectLst/>
                <a:latin typeface="+mn-lt"/>
                <a:ea typeface="+mn-ea"/>
                <a:cs typeface="+mn-cs"/>
              </a:rPr>
              <a:t>las visitas o los contactos de seguimiento. Todos los formularios modelo que se utilicen para la vigilancia deben proporcionarse con cada protocolo.</a:t>
            </a:r>
            <a:r>
              <a:rPr lang="es" b="0" i="0" u="none" baseline="0">
                <a:effectLst/>
              </a:rPr>
              <a:t> </a:t>
            </a:r>
            <a:endParaRPr lang="es"/>
          </a:p>
        </p:txBody>
      </p:sp>
      <p:sp>
        <p:nvSpPr>
          <p:cNvPr id="4" name="Slide Number Placeholder 3"/>
          <p:cNvSpPr>
            <a:spLocks noGrp="1"/>
          </p:cNvSpPr>
          <p:nvPr>
            <p:ph type="sldNum" sz="quarter" idx="5"/>
          </p:nvPr>
        </p:nvSpPr>
        <p:spPr/>
        <p:txBody>
          <a:bodyPr/>
          <a:lstStyle/>
          <a:p>
            <a:pPr algn="l" rtl="0"/>
            <a:fld id="{FAE61A72-6C7D-49E1-A69D-B1543F4FDA02}" type="slidenum">
              <a:rPr/>
              <a:t>27</a:t>
            </a:fld>
            <a:endParaRPr lang="es"/>
          </a:p>
        </p:txBody>
      </p:sp>
    </p:spTree>
    <p:extLst>
      <p:ext uri="{BB962C8B-B14F-4D97-AF65-F5344CB8AC3E}">
        <p14:creationId xmlns:p14="http://schemas.microsoft.com/office/powerpoint/2010/main" val="34337542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s" b="0" i="0" u="none" baseline="0"/>
              <a:t>AJUSTE LAS HORAS SEGÚN SUS PROPIAS NECESIDADES, PERO ASEGÚRESE DE DEJAR TIEMPO SUFICIENTE PARA LA SEGUNDA PARTE.   ES LA PARTE FUNDAMENTAL DEL EJERCICIO DE SIMULACIÓN.</a:t>
            </a:r>
          </a:p>
        </p:txBody>
      </p:sp>
      <p:sp>
        <p:nvSpPr>
          <p:cNvPr id="4" name="Slide Number Placeholder 3"/>
          <p:cNvSpPr>
            <a:spLocks noGrp="1"/>
          </p:cNvSpPr>
          <p:nvPr>
            <p:ph type="sldNum" sz="quarter" idx="5"/>
          </p:nvPr>
        </p:nvSpPr>
        <p:spPr/>
        <p:txBody>
          <a:bodyPr/>
          <a:lstStyle/>
          <a:p>
            <a:pPr algn="l" rtl="0"/>
            <a:fld id="{FAE61A72-6C7D-49E1-A69D-B1543F4FDA02}" type="slidenum">
              <a:rPr/>
              <a:t>30</a:t>
            </a:fld>
            <a:endParaRPr lang="es"/>
          </a:p>
        </p:txBody>
      </p:sp>
    </p:spTree>
    <p:extLst>
      <p:ext uri="{BB962C8B-B14F-4D97-AF65-F5344CB8AC3E}">
        <p14:creationId xmlns:p14="http://schemas.microsoft.com/office/powerpoint/2010/main" val="36619755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s" b="1" i="0" u="none" baseline="0"/>
              <a:t>Nota para los facilitadores:</a:t>
            </a:r>
          </a:p>
          <a:p>
            <a:pPr algn="l" rtl="0"/>
            <a:r>
              <a:rPr lang="es" b="0" i="0" u="none" baseline="0"/>
              <a:t>Esta sesión tiene por objeto determinar las buenas prácticas y los retos del plan nacional de despliegue y vacunación y establecer un orden de prioridad de las esferas preferenciales a las que es necesario dedicar más esfuerzos o una mayor labor de planificación. </a:t>
            </a:r>
            <a:endParaRPr lang="e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sz="1200" b="0" i="0" u="none" strike="noStrike" kern="1200" cap="none" spc="0" normalizeH="0" baseline="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14922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1" indent="-342900" algn="l" rtl="0">
              <a:spcBef>
                <a:spcPct val="20000"/>
              </a:spcBef>
              <a:buFontTx/>
              <a:buChar char="•"/>
              <a:defRPr/>
            </a:pPr>
            <a:r>
              <a:rPr lang="es" sz="3500" b="0" i="0" u="none" baseline="0">
                <a:latin typeface="Calibri" pitchFamily="34" charset="0"/>
                <a:cs typeface="Courier New" pitchFamily="49" charset="0"/>
              </a:rPr>
              <a:t>Trabajo en grupos.</a:t>
            </a:r>
          </a:p>
          <a:p>
            <a:pPr marL="342900" lvl="1" indent="-342900" algn="l" rtl="0">
              <a:spcBef>
                <a:spcPct val="20000"/>
              </a:spcBef>
              <a:buFontTx/>
              <a:buChar char="•"/>
              <a:defRPr/>
            </a:pPr>
            <a:r>
              <a:rPr lang="es" sz="3500" b="0" i="0" u="none" baseline="0">
                <a:latin typeface="Calibri" pitchFamily="34" charset="0"/>
                <a:cs typeface="Courier New" pitchFamily="49" charset="0"/>
              </a:rPr>
              <a:t>Fijación de un orden de prioridad de las constataciones en las acciones</a:t>
            </a:r>
          </a:p>
          <a:p>
            <a:pPr marL="800100" lvl="2" indent="-342900" algn="l" rtl="0">
              <a:spcBef>
                <a:spcPct val="20000"/>
              </a:spcBef>
              <a:buFont typeface="Calibri" pitchFamily="34" charset="0"/>
              <a:buChar char="–"/>
              <a:defRPr/>
            </a:pPr>
            <a:r>
              <a:rPr lang="es" sz="2400" b="0" i="0" u="none" baseline="0">
                <a:latin typeface="Calibri" pitchFamily="34" charset="0"/>
                <a:cs typeface="Courier New" pitchFamily="49" charset="0"/>
              </a:rPr>
              <a:t>Acción</a:t>
            </a:r>
          </a:p>
          <a:p>
            <a:pPr marL="800100" lvl="2" indent="-342900" algn="l" rtl="0">
              <a:spcBef>
                <a:spcPct val="20000"/>
              </a:spcBef>
              <a:buFont typeface="Calibri" pitchFamily="34" charset="0"/>
              <a:buChar char="–"/>
              <a:defRPr/>
            </a:pPr>
            <a:r>
              <a:rPr lang="es" sz="2400" b="0" i="0" u="none" baseline="0">
                <a:latin typeface="Calibri" pitchFamily="34" charset="0"/>
                <a:cs typeface="Courier New" pitchFamily="49" charset="0"/>
              </a:rPr>
              <a:t>¿Por qué es una prioridad?</a:t>
            </a:r>
          </a:p>
          <a:p>
            <a:pPr marL="800100" lvl="2" indent="-342900" algn="l" rtl="0">
              <a:spcBef>
                <a:spcPct val="20000"/>
              </a:spcBef>
              <a:buFont typeface="Calibri" pitchFamily="34" charset="0"/>
              <a:buChar char="–"/>
              <a:defRPr/>
            </a:pPr>
            <a:r>
              <a:rPr lang="es" sz="2400" b="0" i="0" u="none" baseline="0">
                <a:latin typeface="Calibri" pitchFamily="34" charset="0"/>
                <a:cs typeface="Courier New" pitchFamily="49" charset="0"/>
              </a:rPr>
              <a:t>¿Quién es el responsable de la acción?</a:t>
            </a:r>
          </a:p>
          <a:p>
            <a:pPr marL="800100" lvl="2" indent="-342900" algn="l" rtl="0">
              <a:spcBef>
                <a:spcPct val="20000"/>
              </a:spcBef>
              <a:buFont typeface="Calibri" pitchFamily="34" charset="0"/>
              <a:buChar char="–"/>
              <a:defRPr/>
            </a:pPr>
            <a:r>
              <a:rPr lang="es" sz="2400" b="0" i="0" u="none" baseline="0">
                <a:latin typeface="Calibri" pitchFamily="34" charset="0"/>
                <a:cs typeface="Courier New" pitchFamily="49" charset="0"/>
              </a:rPr>
              <a:t>¿Qué recursos se necesitan?</a:t>
            </a:r>
          </a:p>
          <a:p>
            <a:pPr marL="800100" lvl="2" indent="-342900" algn="l" rtl="0">
              <a:spcBef>
                <a:spcPct val="20000"/>
              </a:spcBef>
              <a:buFont typeface="Calibri" pitchFamily="34" charset="0"/>
              <a:buChar char="–"/>
              <a:defRPr/>
            </a:pPr>
            <a:r>
              <a:rPr lang="es" sz="2400" b="0" i="0" u="none" baseline="0">
                <a:latin typeface="Calibri" pitchFamily="34" charset="0"/>
                <a:cs typeface="Courier New" pitchFamily="49" charset="0"/>
              </a:rPr>
              <a:t>¿Para cuándo?</a:t>
            </a:r>
          </a:p>
          <a:p>
            <a:pPr marL="342900" lvl="1" indent="-342900" algn="l" rtl="0">
              <a:spcBef>
                <a:spcPct val="20000"/>
              </a:spcBef>
              <a:buFontTx/>
              <a:buChar char="•"/>
              <a:defRPr/>
            </a:pPr>
            <a:r>
              <a:rPr lang="es" sz="3500" b="0" i="0" u="none" baseline="0">
                <a:latin typeface="Calibri" pitchFamily="34" charset="0"/>
                <a:cs typeface="Courier New" pitchFamily="49" charset="0"/>
              </a:rPr>
              <a:t>El relator de cada grupo debe proporcionar un resumen de 5 minutos de las constataciones del grupo.</a:t>
            </a:r>
          </a:p>
          <a:p>
            <a:endParaRPr lang="es"/>
          </a:p>
          <a:p>
            <a:endParaRPr lang="es"/>
          </a:p>
        </p:txBody>
      </p:sp>
      <p:sp>
        <p:nvSpPr>
          <p:cNvPr id="4" name="Slide Number Placeholder 3"/>
          <p:cNvSpPr>
            <a:spLocks noGrp="1"/>
          </p:cNvSpPr>
          <p:nvPr>
            <p:ph type="sldNum" sz="quarter" idx="5"/>
          </p:nvPr>
        </p:nvSpPr>
        <p:spPr/>
        <p:txBody>
          <a:bodyPr/>
          <a:lstStyle/>
          <a:p>
            <a:pPr algn="l" rtl="0"/>
            <a:fld id="{FAE61A72-6C7D-49E1-A69D-B1543F4FDA02}" type="slidenum">
              <a:rPr/>
              <a:t>34</a:t>
            </a:fld>
            <a:endParaRPr lang="es"/>
          </a:p>
        </p:txBody>
      </p:sp>
    </p:spTree>
    <p:extLst>
      <p:ext uri="{BB962C8B-B14F-4D97-AF65-F5344CB8AC3E}">
        <p14:creationId xmlns:p14="http://schemas.microsoft.com/office/powerpoint/2010/main" val="26333163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s" b="0" i="0" u="none" baseline="0"/>
              <a:t>El formulario para las observaciones de los participantes está disponible en https://extranet.who.int/sph/docs/file/1757.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sz="1200" b="0" i="0" u="none" strike="noStrike" kern="1200" cap="none" spc="0" normalizeH="0" baseline="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239940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1" indent="-342900" algn="l" rtl="0">
              <a:spcBef>
                <a:spcPct val="20000"/>
              </a:spcBef>
              <a:buFontTx/>
              <a:buChar char="•"/>
              <a:defRPr/>
            </a:pPr>
            <a:r>
              <a:rPr lang="es" sz="3500" b="0" i="0" u="none" baseline="0">
                <a:latin typeface="Calibri" pitchFamily="34" charset="0"/>
                <a:cs typeface="Courier New" pitchFamily="49" charset="0"/>
              </a:rPr>
              <a:t>Trabajo en grupos.</a:t>
            </a:r>
          </a:p>
          <a:p>
            <a:pPr marL="342900" lvl="1" indent="-342900" algn="l" rtl="0">
              <a:spcBef>
                <a:spcPct val="20000"/>
              </a:spcBef>
              <a:buFontTx/>
              <a:buChar char="•"/>
              <a:defRPr/>
            </a:pPr>
            <a:r>
              <a:rPr lang="es" sz="3500" b="0" i="0" u="none" baseline="0" dirty="0">
                <a:latin typeface="Calibri" pitchFamily="34" charset="0"/>
                <a:cs typeface="Courier New" pitchFamily="49" charset="0"/>
              </a:rPr>
              <a:t>Fijación de un orden de prioridad de las constataciones en las acciones</a:t>
            </a:r>
          </a:p>
          <a:p>
            <a:pPr marL="800100" lvl="2" indent="-342900" algn="l" rtl="0">
              <a:spcBef>
                <a:spcPct val="20000"/>
              </a:spcBef>
              <a:buFont typeface="Calibri" pitchFamily="34" charset="0"/>
              <a:buChar char="–"/>
              <a:defRPr/>
            </a:pPr>
            <a:r>
              <a:rPr lang="es" sz="2400" b="0" i="0" u="none" baseline="0" dirty="0">
                <a:latin typeface="Calibri" pitchFamily="34" charset="0"/>
                <a:cs typeface="Courier New" pitchFamily="49" charset="0"/>
              </a:rPr>
              <a:t>Acción</a:t>
            </a:r>
          </a:p>
          <a:p>
            <a:pPr marL="800100" lvl="2" indent="-342900" algn="l" rtl="0">
              <a:spcBef>
                <a:spcPct val="20000"/>
              </a:spcBef>
              <a:buFont typeface="Calibri" pitchFamily="34" charset="0"/>
              <a:buChar char="–"/>
              <a:defRPr/>
            </a:pPr>
            <a:r>
              <a:rPr lang="es" sz="2400" b="0" i="0" u="none" baseline="0" dirty="0">
                <a:latin typeface="Calibri" pitchFamily="34" charset="0"/>
                <a:cs typeface="Courier New" pitchFamily="49" charset="0"/>
              </a:rPr>
              <a:t>¿Por qué es una prioridad?</a:t>
            </a:r>
          </a:p>
          <a:p>
            <a:pPr marL="800100" lvl="2" indent="-342900" algn="l" rtl="0">
              <a:spcBef>
                <a:spcPct val="20000"/>
              </a:spcBef>
              <a:buFont typeface="Calibri" pitchFamily="34" charset="0"/>
              <a:buChar char="–"/>
              <a:defRPr/>
            </a:pPr>
            <a:r>
              <a:rPr lang="es" sz="2400" b="0" i="0" u="none" baseline="0" dirty="0">
                <a:latin typeface="Calibri" pitchFamily="34" charset="0"/>
                <a:cs typeface="Courier New" pitchFamily="49" charset="0"/>
              </a:rPr>
              <a:t>¿Quién es el responsable de la acción?</a:t>
            </a:r>
          </a:p>
          <a:p>
            <a:pPr marL="800100" lvl="2" indent="-342900" algn="l" rtl="0">
              <a:spcBef>
                <a:spcPct val="20000"/>
              </a:spcBef>
              <a:buFont typeface="Calibri" pitchFamily="34" charset="0"/>
              <a:buChar char="–"/>
              <a:defRPr/>
            </a:pPr>
            <a:r>
              <a:rPr lang="es" sz="2400" b="0" i="0" u="none" baseline="0" dirty="0">
                <a:latin typeface="Calibri" pitchFamily="34" charset="0"/>
                <a:cs typeface="Courier New" pitchFamily="49" charset="0"/>
              </a:rPr>
              <a:t>¿Qué recursos se necesitan?</a:t>
            </a:r>
          </a:p>
          <a:p>
            <a:pPr marL="800100" lvl="2" indent="-342900" algn="l" rtl="0">
              <a:spcBef>
                <a:spcPct val="20000"/>
              </a:spcBef>
              <a:buFont typeface="Calibri" pitchFamily="34" charset="0"/>
              <a:buChar char="–"/>
              <a:defRPr/>
            </a:pPr>
            <a:r>
              <a:rPr lang="es" sz="2400" b="0" i="0" u="none" baseline="0" dirty="0">
                <a:latin typeface="Calibri" pitchFamily="34" charset="0"/>
                <a:cs typeface="Courier New" pitchFamily="49" charset="0"/>
              </a:rPr>
              <a:t>¿Para cuándo?</a:t>
            </a:r>
          </a:p>
          <a:p>
            <a:pPr marL="342900" lvl="1" indent="-342900" algn="l" rtl="0">
              <a:spcBef>
                <a:spcPct val="20000"/>
              </a:spcBef>
              <a:buFontTx/>
              <a:buChar char="•"/>
              <a:defRPr/>
            </a:pPr>
            <a:r>
              <a:rPr lang="es" sz="3500" b="0" i="0" u="none" baseline="0" dirty="0">
                <a:latin typeface="Calibri" pitchFamily="34" charset="0"/>
                <a:cs typeface="Courier New" pitchFamily="49" charset="0"/>
              </a:rPr>
              <a:t>El relator de cada grupo debe proporcionar un resumen de 5 minutos de las constataciones del grupo.</a:t>
            </a:r>
          </a:p>
          <a:p>
            <a:endParaRPr lang="es" dirty="0"/>
          </a:p>
          <a:p>
            <a:endParaRPr lang="es" dirty="0"/>
          </a:p>
        </p:txBody>
      </p:sp>
      <p:sp>
        <p:nvSpPr>
          <p:cNvPr id="4" name="Slide Number Placeholder 3"/>
          <p:cNvSpPr>
            <a:spLocks noGrp="1"/>
          </p:cNvSpPr>
          <p:nvPr>
            <p:ph type="sldNum" sz="quarter" idx="5"/>
          </p:nvPr>
        </p:nvSpPr>
        <p:spPr/>
        <p:txBody>
          <a:bodyPr/>
          <a:lstStyle/>
          <a:p>
            <a:pPr algn="l" rtl="0"/>
            <a:fld id="{FAE61A72-6C7D-49E1-A69D-B1543F4FDA02}" type="slidenum">
              <a:rPr/>
              <a:t>36</a:t>
            </a:fld>
            <a:endParaRPr lang="es"/>
          </a:p>
        </p:txBody>
      </p:sp>
    </p:spTree>
    <p:extLst>
      <p:ext uri="{BB962C8B-B14F-4D97-AF65-F5344CB8AC3E}">
        <p14:creationId xmlns:p14="http://schemas.microsoft.com/office/powerpoint/2010/main" val="24051382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s" b="1" i="0" u="none" baseline="0"/>
              <a:t>La situación está cambiando rápidamente.</a:t>
            </a:r>
          </a:p>
          <a:p>
            <a:endParaRPr lang="es" b="1" u="none"/>
          </a:p>
          <a:p>
            <a:pPr algn="l" rtl="0"/>
            <a:r>
              <a:rPr lang="es" b="1" i="0" u="none" baseline="0"/>
              <a:t>Tome la información de los últimos informes de situación de la OMS.</a:t>
            </a:r>
          </a:p>
          <a:p>
            <a:endParaRPr lang="es" b="1" u="none"/>
          </a:p>
          <a:p>
            <a:pPr algn="l" rtl="0"/>
            <a:r>
              <a:rPr lang="es" b="1" i="0" u="none" baseline="0"/>
              <a:t>Si pulsa en la imagen accederá a la página web en la que se publican los informes de situación de la OMS</a:t>
            </a:r>
          </a:p>
          <a:p>
            <a:endParaRPr lang="es" b="1" u="none"/>
          </a:p>
          <a:p>
            <a:pPr algn="l" rtl="0"/>
            <a:r>
              <a:rPr lang="es" b="1" i="0" u="none" baseline="0"/>
              <a:t>También puede facilitar copias impresas</a:t>
            </a:r>
          </a:p>
          <a:p>
            <a:endParaRPr lang="es" b="1" u="sng"/>
          </a:p>
          <a:p>
            <a:pPr algn="l" rtl="0"/>
            <a:r>
              <a:rPr lang="es" b="1" i="0" u="sng" baseline="0"/>
              <a:t>Recurso:</a:t>
            </a:r>
          </a:p>
          <a:p>
            <a:pPr marL="0" marR="0" lvl="0" indent="0" algn="l" defTabSz="914400" rtl="0" eaLnBrk="1" fontAlgn="auto" latinLnBrk="0" hangingPunct="1">
              <a:lnSpc>
                <a:spcPct val="100000"/>
              </a:lnSpc>
              <a:spcBef>
                <a:spcPts val="0"/>
              </a:spcBef>
              <a:spcAft>
                <a:spcPts val="0"/>
              </a:spcAft>
              <a:buClrTx/>
              <a:buSzTx/>
              <a:buFontTx/>
              <a:buNone/>
              <a:tabLst/>
              <a:defRPr/>
            </a:pPr>
            <a:r>
              <a:rPr lang="es" b="0" i="0" u="none" baseline="0"/>
              <a:t>https://www.paho.org/es/informes-situacion-covid-19</a:t>
            </a:r>
          </a:p>
        </p:txBody>
      </p:sp>
      <p:sp>
        <p:nvSpPr>
          <p:cNvPr id="4" name="Slide Number Placeholder 3"/>
          <p:cNvSpPr>
            <a:spLocks noGrp="1"/>
          </p:cNvSpPr>
          <p:nvPr>
            <p:ph type="sldNum" sz="quarter" idx="5"/>
          </p:nvPr>
        </p:nvSpPr>
        <p:spPr/>
        <p:txBody>
          <a:bodyPr/>
          <a:lstStyle/>
          <a:p>
            <a:pPr algn="l" rtl="0"/>
            <a:fld id="{FAE61A72-6C7D-49E1-A69D-B1543F4FDA02}" type="slidenum">
              <a:rPr/>
              <a:t>4</a:t>
            </a:fld>
            <a:endParaRPr lang="es"/>
          </a:p>
        </p:txBody>
      </p:sp>
    </p:spTree>
    <p:extLst>
      <p:ext uri="{BB962C8B-B14F-4D97-AF65-F5344CB8AC3E}">
        <p14:creationId xmlns:p14="http://schemas.microsoft.com/office/powerpoint/2010/main" val="23515655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sz="1200" b="0" i="0" u="none" strike="noStrike" kern="1200" cap="none" spc="0" normalizeH="0" baseline="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177006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a:p>
        </p:txBody>
      </p:sp>
      <p:sp>
        <p:nvSpPr>
          <p:cNvPr id="4" name="Slide Number Placeholder 3"/>
          <p:cNvSpPr>
            <a:spLocks noGrp="1"/>
          </p:cNvSpPr>
          <p:nvPr>
            <p:ph type="sldNum" sz="quarter" idx="5"/>
          </p:nvPr>
        </p:nvSpPr>
        <p:spPr/>
        <p:txBody>
          <a:bodyPr/>
          <a:lstStyle/>
          <a:p>
            <a:pPr algn="l" rtl="0"/>
            <a:fld id="{FAE61A72-6C7D-49E1-A69D-B1543F4FDA02}" type="slidenum">
              <a:rPr/>
              <a:t>5</a:t>
            </a:fld>
            <a:endParaRPr lang="es"/>
          </a:p>
        </p:txBody>
      </p:sp>
    </p:spTree>
    <p:extLst>
      <p:ext uri="{BB962C8B-B14F-4D97-AF65-F5344CB8AC3E}">
        <p14:creationId xmlns:p14="http://schemas.microsoft.com/office/powerpoint/2010/main" val="15728183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s" b="0" i="0" u="none" baseline="0"/>
              <a:t>Las actualizaciones en materia de reglamentación se prepararon para las autoridades reguladoras nacionales, los consejos farmacéuticos regionales, las redes de reglamentación y las partes interesadas conexas a fin de proporcionarles información oportuna sobre el desarrollo y la aprobación reglamentaria de diagnósticos, tratamientos y vacunas en relación con la COVID-19. </a:t>
            </a:r>
          </a:p>
          <a:p>
            <a:pPr algn="l" rtl="0"/>
            <a:r>
              <a:rPr lang="es" b="0" i="0" u="none" baseline="0"/>
              <a:t>Es importante destacar que la situación y el contexto han cambiado rápidamente, por lo que la información de las actualizaciones anteriores puede estar ahora desactualizada. </a:t>
            </a:r>
          </a:p>
          <a:p>
            <a:pPr algn="l" rtl="0"/>
            <a:r>
              <a:rPr lang="es" b="0" i="0" u="none" baseline="0"/>
              <a:t>Tenga en cuenta que las actualizaciones no se podrán revisar, resumir, citar, reproducir, transmitir, distribuir, traducir o adaptar, ni en parte ni en su totalidad, en ningún formato y por ningún medio sin la autorización de la OMS.</a:t>
            </a:r>
          </a:p>
          <a:p>
            <a:endParaRPr lang="es"/>
          </a:p>
        </p:txBody>
      </p:sp>
      <p:sp>
        <p:nvSpPr>
          <p:cNvPr id="4" name="Slide Number Placeholder 3"/>
          <p:cNvSpPr>
            <a:spLocks noGrp="1"/>
          </p:cNvSpPr>
          <p:nvPr>
            <p:ph type="sldNum" sz="quarter" idx="5"/>
          </p:nvPr>
        </p:nvSpPr>
        <p:spPr/>
        <p:txBody>
          <a:bodyPr/>
          <a:lstStyle/>
          <a:p>
            <a:pPr algn="l" rtl="0"/>
            <a:fld id="{FAE61A72-6C7D-49E1-A69D-B1543F4FDA02}" type="slidenum">
              <a:rPr/>
              <a:t>6</a:t>
            </a:fld>
            <a:endParaRPr lang="es"/>
          </a:p>
        </p:txBody>
      </p:sp>
    </p:spTree>
    <p:extLst>
      <p:ext uri="{BB962C8B-B14F-4D97-AF65-F5344CB8AC3E}">
        <p14:creationId xmlns:p14="http://schemas.microsoft.com/office/powerpoint/2010/main" val="12337107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s" sz="1200" b="0" i="0" u="none" kern="1200" baseline="0">
                <a:solidFill>
                  <a:schemeClr val="tx1"/>
                </a:solidFill>
                <a:effectLst/>
                <a:latin typeface="+mn-lt"/>
                <a:ea typeface="+mn-ea"/>
                <a:cs typeface="+mn-cs"/>
              </a:rPr>
              <a:t>Un ejercicio de simulación teórico es un ejercicio en el que se utiliza un escenario simulado progresivo, junto con la adición guiada de datos, para hacer que los participantes consideren el impacto de una posible emergencia sanitaria en los planes, los procedimientos y las capacidades existentes. En un ejercicio de simulación teórico se simula una situación de emergencia en un entorno informal y libre de estrés. </a:t>
            </a:r>
          </a:p>
          <a:p>
            <a:endParaRPr lang="es" sz="1200" kern="1200">
              <a:solidFill>
                <a:schemeClr val="tx1"/>
              </a:solidFill>
              <a:effectLst/>
              <a:latin typeface="+mn-lt"/>
              <a:ea typeface="+mn-ea"/>
              <a:cs typeface="+mn-cs"/>
            </a:endParaRPr>
          </a:p>
          <a:p>
            <a:pPr algn="l" rtl="0"/>
            <a:r>
              <a:rPr lang="es" sz="1200" b="1" i="0" u="none" kern="1200" baseline="0">
                <a:solidFill>
                  <a:schemeClr val="tx1"/>
                </a:solidFill>
                <a:effectLst/>
                <a:latin typeface="+mn-lt"/>
                <a:ea typeface="+mn-ea"/>
                <a:cs typeface="+mn-cs"/>
              </a:rPr>
              <a:t>El objetivo de un ejercicio teórico de simulación es reforzar la preparación para gestionar una emergencia sanitaria, mediante debates de grupo guiados. </a:t>
            </a:r>
          </a:p>
          <a:p>
            <a:endParaRPr lang="es" sz="1200" b="1" u="sng" kern="1200">
              <a:solidFill>
                <a:schemeClr val="tx1"/>
              </a:solidFill>
              <a:effectLst/>
              <a:latin typeface="+mn-lt"/>
              <a:ea typeface="+mn-ea"/>
              <a:cs typeface="+mn-cs"/>
            </a:endParaRPr>
          </a:p>
          <a:p>
            <a:pPr algn="l" rtl="0"/>
            <a:r>
              <a:rPr lang="es" sz="1200" b="1" i="0" u="sng" kern="1200" baseline="0">
                <a:solidFill>
                  <a:schemeClr val="tx1"/>
                </a:solidFill>
                <a:effectLst/>
                <a:latin typeface="+mn-lt"/>
                <a:ea typeface="+mn-ea"/>
                <a:cs typeface="+mn-cs"/>
              </a:rPr>
              <a:t>Un ejercicio teórico de simulación puede utilizarse para: </a:t>
            </a:r>
          </a:p>
          <a:p>
            <a:pPr lvl="0" algn="l" rtl="0"/>
            <a:r>
              <a:rPr lang="es" sz="1200" b="0" i="0" u="none" kern="1200" baseline="0">
                <a:solidFill>
                  <a:schemeClr val="tx1"/>
                </a:solidFill>
                <a:effectLst/>
                <a:latin typeface="+mn-lt"/>
                <a:ea typeface="+mn-ea"/>
                <a:cs typeface="+mn-cs"/>
              </a:rPr>
              <a:t>elaborar o revisar un plan de respuesta </a:t>
            </a:r>
          </a:p>
          <a:p>
            <a:pPr lvl="0" algn="l" rtl="0"/>
            <a:r>
              <a:rPr lang="es" sz="1200" b="0" i="0" u="none" kern="1200" baseline="0">
                <a:solidFill>
                  <a:schemeClr val="tx1"/>
                </a:solidFill>
                <a:effectLst/>
                <a:latin typeface="+mn-lt"/>
                <a:ea typeface="+mn-ea"/>
                <a:cs typeface="+mn-cs"/>
              </a:rPr>
              <a:t>familiarizar a los participantes con sus funciones y responsabilidades; </a:t>
            </a:r>
          </a:p>
          <a:p>
            <a:pPr lvl="0" algn="l" rtl="0"/>
            <a:r>
              <a:rPr lang="es" sz="1200" b="0" i="0" u="none" kern="1200" baseline="0">
                <a:solidFill>
                  <a:schemeClr val="tx1"/>
                </a:solidFill>
                <a:effectLst/>
                <a:latin typeface="+mn-lt"/>
                <a:ea typeface="+mn-ea"/>
                <a:cs typeface="+mn-cs"/>
              </a:rPr>
              <a:t>detectar y resolver problemas mediante un debate guiado y abierto. </a:t>
            </a:r>
          </a:p>
          <a:p>
            <a:pPr lvl="0" algn="l" rtl="0"/>
            <a:endParaRPr lang="es"/>
          </a:p>
          <a:p>
            <a:endParaRPr lang="es"/>
          </a:p>
        </p:txBody>
      </p:sp>
      <p:sp>
        <p:nvSpPr>
          <p:cNvPr id="4" name="Slide Number Placeholder 3"/>
          <p:cNvSpPr>
            <a:spLocks noGrp="1"/>
          </p:cNvSpPr>
          <p:nvPr>
            <p:ph type="sldNum" sz="quarter" idx="5"/>
          </p:nvPr>
        </p:nvSpPr>
        <p:spPr/>
        <p:txBody>
          <a:bodyPr/>
          <a:lstStyle/>
          <a:p>
            <a:pPr algn="l" rtl="0"/>
            <a:fld id="{FAE61A72-6C7D-49E1-A69D-B1543F4FDA02}" type="slidenum">
              <a:rPr/>
              <a:t>7</a:t>
            </a:fld>
            <a:endParaRPr lang="es"/>
          </a:p>
        </p:txBody>
      </p:sp>
    </p:spTree>
    <p:extLst>
      <p:ext uri="{BB962C8B-B14F-4D97-AF65-F5344CB8AC3E}">
        <p14:creationId xmlns:p14="http://schemas.microsoft.com/office/powerpoint/2010/main" val="32651261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s" b="0" i="0" u="none" baseline="0" dirty="0"/>
              <a:t>Recursos disponibles:</a:t>
            </a:r>
          </a:p>
          <a:p>
            <a:pPr algn="l" rtl="0"/>
            <a:r>
              <a:rPr lang="es" b="0" i="0" u="none" baseline="0" dirty="0"/>
              <a:t>•	Instrumento de evaluación de los centros de atención de la salud: https://www.who.int/publications/i/item/WHO-2019-nCoV-HCF_assessment-IPC-2020.1 </a:t>
            </a:r>
          </a:p>
          <a:p>
            <a:pPr algn="l" rtl="0"/>
            <a:r>
              <a:rPr lang="es" b="0" i="0" u="none" baseline="0" dirty="0"/>
              <a:t>•	Instrumento de evaluación de los entornos seguros de los centros de atención de la salud: https://www.who.int/publications/i/item/WHO-2019-nCoV-HCF_assessment-Safe_environment-2020.1 </a:t>
            </a:r>
          </a:p>
          <a:p>
            <a:endParaRPr lang="e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9F16F5-C288-4E2C-825D-23EB01EA855B}" type="slidenum">
              <a:rPr kumimoji="0" sz="1200" b="0" i="0" u="none" strike="noStrike" kern="1200" cap="none" spc="0" normalizeH="0" baseline="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27557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s" b="0" i="0" u="none" baseline="0">
                <a:latin typeface="Helvetica Neue"/>
                <a:ea typeface="DengXian" panose="02010600030101010101" pitchFamily="2" charset="-122"/>
                <a:cs typeface="Calibri" panose="020F0502020204030204" pitchFamily="34" charset="0"/>
              </a:rPr>
              <a:t> </a:t>
            </a:r>
            <a:endParaRPr lang="es"/>
          </a:p>
        </p:txBody>
      </p:sp>
      <p:sp>
        <p:nvSpPr>
          <p:cNvPr id="4" name="Slide Number Placeholder 3"/>
          <p:cNvSpPr>
            <a:spLocks noGrp="1"/>
          </p:cNvSpPr>
          <p:nvPr>
            <p:ph type="sldNum" sz="quarter" idx="5"/>
          </p:nvPr>
        </p:nvSpPr>
        <p:spPr/>
        <p:txBody>
          <a:bodyPr/>
          <a:lstStyle/>
          <a:p>
            <a:pPr algn="l" rtl="0"/>
            <a:fld id="{FAE61A72-6C7D-49E1-A69D-B1543F4FDA02}" type="slidenum">
              <a:rPr/>
              <a:t>9</a:t>
            </a:fld>
            <a:endParaRPr lang="es"/>
          </a:p>
        </p:txBody>
      </p:sp>
    </p:spTree>
    <p:extLst>
      <p:ext uri="{BB962C8B-B14F-4D97-AF65-F5344CB8AC3E}">
        <p14:creationId xmlns:p14="http://schemas.microsoft.com/office/powerpoint/2010/main" val="20341652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a:p>
        </p:txBody>
      </p:sp>
      <p:sp>
        <p:nvSpPr>
          <p:cNvPr id="4" name="Slide Number Placeholder 3"/>
          <p:cNvSpPr>
            <a:spLocks noGrp="1"/>
          </p:cNvSpPr>
          <p:nvPr>
            <p:ph type="sldNum" sz="quarter" idx="5"/>
          </p:nvPr>
        </p:nvSpPr>
        <p:spPr/>
        <p:txBody>
          <a:bodyPr/>
          <a:lstStyle/>
          <a:p>
            <a:pPr algn="l" rtl="0"/>
            <a:fld id="{FAE61A72-6C7D-49E1-A69D-B1543F4FDA02}" type="slidenum">
              <a:rPr/>
              <a:t>10</a:t>
            </a:fld>
            <a:endParaRPr lang="es"/>
          </a:p>
        </p:txBody>
      </p:sp>
    </p:spTree>
    <p:extLst>
      <p:ext uri="{BB962C8B-B14F-4D97-AF65-F5344CB8AC3E}">
        <p14:creationId xmlns:p14="http://schemas.microsoft.com/office/powerpoint/2010/main" val="41132374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6294-37B3-4995-BE91-9C6C464A62F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9E595DE-3A16-4932-BC4D-DDDDD9C4092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18882F3-6972-445A-9156-1830E66EEC7E}"/>
              </a:ext>
            </a:extLst>
          </p:cNvPr>
          <p:cNvSpPr>
            <a:spLocks noGrp="1"/>
          </p:cNvSpPr>
          <p:nvPr>
            <p:ph type="dt" sz="half" idx="10"/>
          </p:nvPr>
        </p:nvSpPr>
        <p:spPr/>
        <p:txBody>
          <a:bodyPr/>
          <a:lstStyle/>
          <a:p>
            <a:fld id="{037EF9FF-5787-4BB9-B379-3E1AF82053C2}" type="datetime3">
              <a:rPr lang="en-US" smtClean="0"/>
              <a:t>22 December 2020</a:t>
            </a:fld>
            <a:endParaRPr lang="en-US"/>
          </a:p>
        </p:txBody>
      </p:sp>
      <p:sp>
        <p:nvSpPr>
          <p:cNvPr id="5" name="Footer Placeholder 4">
            <a:extLst>
              <a:ext uri="{FF2B5EF4-FFF2-40B4-BE49-F238E27FC236}">
                <a16:creationId xmlns:a16="http://schemas.microsoft.com/office/drawing/2014/main" id="{CB7BB8E0-078A-42F4-BFBA-CB463A3F34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DD6604-E921-479A-B4F0-97043653BD9C}"/>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608095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88C50-6BD8-41F4-B352-615D6C1443F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0BDDDED-85B9-4AD5-AEA5-DC859B4BA10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3FC637-3C0D-4960-9B58-6FCC0D301E24}"/>
              </a:ext>
            </a:extLst>
          </p:cNvPr>
          <p:cNvSpPr>
            <a:spLocks noGrp="1"/>
          </p:cNvSpPr>
          <p:nvPr>
            <p:ph type="dt" sz="half" idx="10"/>
          </p:nvPr>
        </p:nvSpPr>
        <p:spPr/>
        <p:txBody>
          <a:bodyPr/>
          <a:lstStyle/>
          <a:p>
            <a:fld id="{E0F018AA-65C9-46C6-81D3-B520C07EBF23}" type="datetime3">
              <a:rPr lang="en-US" smtClean="0"/>
              <a:t>22 December 2020</a:t>
            </a:fld>
            <a:endParaRPr lang="en-US"/>
          </a:p>
        </p:txBody>
      </p:sp>
      <p:sp>
        <p:nvSpPr>
          <p:cNvPr id="5" name="Footer Placeholder 4">
            <a:extLst>
              <a:ext uri="{FF2B5EF4-FFF2-40B4-BE49-F238E27FC236}">
                <a16:creationId xmlns:a16="http://schemas.microsoft.com/office/drawing/2014/main" id="{9A42CB05-E59E-4005-A8C5-D8F349044D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26D4C0-835F-4E57-9895-83314FE21BF1}"/>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35491442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E8F5D2A-2BA4-4485-9428-AB7EFB9F809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643BF92-762A-4CC0-9D0C-6845FF1574D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C5B7C5B-2D8B-4F54-ADF4-BBB947AB93CA}"/>
              </a:ext>
            </a:extLst>
          </p:cNvPr>
          <p:cNvSpPr>
            <a:spLocks noGrp="1"/>
          </p:cNvSpPr>
          <p:nvPr>
            <p:ph type="dt" sz="half" idx="10"/>
          </p:nvPr>
        </p:nvSpPr>
        <p:spPr/>
        <p:txBody>
          <a:bodyPr/>
          <a:lstStyle/>
          <a:p>
            <a:fld id="{A9569414-5020-4E9C-A6BC-434BEC69E2A8}" type="datetime3">
              <a:rPr lang="en-US" smtClean="0"/>
              <a:t>22 December 2020</a:t>
            </a:fld>
            <a:endParaRPr lang="en-US"/>
          </a:p>
        </p:txBody>
      </p:sp>
      <p:sp>
        <p:nvSpPr>
          <p:cNvPr id="5" name="Footer Placeholder 4">
            <a:extLst>
              <a:ext uri="{FF2B5EF4-FFF2-40B4-BE49-F238E27FC236}">
                <a16:creationId xmlns:a16="http://schemas.microsoft.com/office/drawing/2014/main" id="{0FD8DEDE-C0D3-45EF-99FE-31C059130B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849294-C607-4695-9BC8-2E40986C0237}"/>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2720809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231125" y="-13716"/>
            <a:ext cx="11729749" cy="513080"/>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22-Dec-20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7517239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800" b="0" i="0">
                <a:solidFill>
                  <a:schemeClr val="tx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22-Dec-20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4150477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a:cs typeface="Arial"/>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22-Dec-20</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459025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22-Dec-20</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941518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2192000" h="6858000">
                <a:moveTo>
                  <a:pt x="12192000" y="0"/>
                </a:moveTo>
                <a:lnTo>
                  <a:pt x="0" y="0"/>
                </a:lnTo>
                <a:lnTo>
                  <a:pt x="0" y="6857999"/>
                </a:lnTo>
                <a:lnTo>
                  <a:pt x="12192000" y="6857999"/>
                </a:lnTo>
                <a:lnTo>
                  <a:pt x="12192000" y="0"/>
                </a:lnTo>
                <a:close/>
              </a:path>
            </a:pathLst>
          </a:custGeom>
          <a:solidFill>
            <a:srgbClr val="404040"/>
          </a:solid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22-Dec-20</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1022308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22-Dec-20</a:t>
            </a:fld>
            <a:endParaRPr lang="en-US"/>
          </a:p>
        </p:txBody>
      </p:sp>
      <p:sp>
        <p:nvSpPr>
          <p:cNvPr id="6" name="Holder 6"/>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376535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800" b="1" i="0">
                <a:solidFill>
                  <a:schemeClr val="bg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900" b="0" i="0">
                <a:solidFill>
                  <a:schemeClr val="tx1"/>
                </a:solidFill>
                <a:latin typeface="Roboto"/>
                <a:cs typeface="Roboto"/>
              </a:defRPr>
            </a:lvl1pPr>
          </a:lstStyle>
          <a:p>
            <a:endParaRPr/>
          </a:p>
        </p:txBody>
      </p:sp>
      <p:sp>
        <p:nvSpPr>
          <p:cNvPr id="4" name="Holder 4"/>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22-Dec-20</a:t>
            </a:fld>
            <a:endParaRPr lang="en-US"/>
          </a:p>
        </p:txBody>
      </p:sp>
      <p:sp>
        <p:nvSpPr>
          <p:cNvPr id="6" name="Holder 6"/>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12961841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800" b="1" i="0">
                <a:solidFill>
                  <a:schemeClr val="bg1"/>
                </a:solidFill>
                <a:latin typeface="Arial"/>
                <a:cs typeface="Arial"/>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22-Dec-20</a:t>
            </a:fld>
            <a:endParaRPr lang="en-US"/>
          </a:p>
        </p:txBody>
      </p:sp>
      <p:sp>
        <p:nvSpPr>
          <p:cNvPr id="7" name="Holder 7"/>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8010654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68DF22B-4087-446B-9436-FCFDC545A396}"/>
              </a:ext>
            </a:extLst>
          </p:cNvPr>
          <p:cNvSpPr/>
          <p:nvPr userDrawn="1"/>
        </p:nvSpPr>
        <p:spPr>
          <a:xfrm>
            <a:off x="-7612" y="-1466"/>
            <a:ext cx="12199612" cy="612875"/>
          </a:xfrm>
          <a:prstGeom prst="rect">
            <a:avLst/>
          </a:prstGeom>
          <a:solidFill>
            <a:srgbClr val="008FC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513106D7-96EC-4E2E-A5CA-6B984281F924}"/>
              </a:ext>
            </a:extLst>
          </p:cNvPr>
          <p:cNvSpPr>
            <a:spLocks noGrp="1"/>
          </p:cNvSpPr>
          <p:nvPr>
            <p:ph type="title"/>
          </p:nvPr>
        </p:nvSpPr>
        <p:spPr>
          <a:xfrm>
            <a:off x="152780" y="-8247"/>
            <a:ext cx="10515600" cy="581340"/>
          </a:xfrm>
        </p:spPr>
        <p:txBody>
          <a:bodyPr>
            <a:normAutofit/>
          </a:bodyPr>
          <a:lstStyle>
            <a:lvl1pPr>
              <a:defRPr sz="4000" b="1">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D4DDC5F9-76DC-45B5-AC33-CF52E93A7B5D}"/>
              </a:ext>
            </a:extLst>
          </p:cNvPr>
          <p:cNvSpPr>
            <a:spLocks noGrp="1"/>
          </p:cNvSpPr>
          <p:nvPr>
            <p:ph idx="1"/>
          </p:nvPr>
        </p:nvSpPr>
        <p:spPr>
          <a:xfrm>
            <a:off x="838200" y="1017346"/>
            <a:ext cx="10515600" cy="515961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332FB2-0AB8-45F4-B706-F0A1C2E86402}"/>
              </a:ext>
            </a:extLst>
          </p:cNvPr>
          <p:cNvSpPr/>
          <p:nvPr userDrawn="1"/>
        </p:nvSpPr>
        <p:spPr>
          <a:xfrm>
            <a:off x="6056" y="6605265"/>
            <a:ext cx="12192000" cy="266131"/>
          </a:xfrm>
          <a:prstGeom prst="rect">
            <a:avLst/>
          </a:prstGeom>
          <a:solidFill>
            <a:schemeClr val="tx1">
              <a:lumMod val="65000"/>
              <a:lumOff val="3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a:latin typeface="Arial" panose="020B0604020202020204" pitchFamily="34" charset="0"/>
              <a:cs typeface="Arial" panose="020B0604020202020204" pitchFamily="34" charset="0"/>
            </a:endParaRPr>
          </a:p>
        </p:txBody>
      </p:sp>
      <p:sp>
        <p:nvSpPr>
          <p:cNvPr id="17" name="Rectangle: Single Corner Snipped 16">
            <a:extLst>
              <a:ext uri="{FF2B5EF4-FFF2-40B4-BE49-F238E27FC236}">
                <a16:creationId xmlns:a16="http://schemas.microsoft.com/office/drawing/2014/main" id="{E103C554-2422-4905-9D17-03B3D8E1D52A}"/>
              </a:ext>
            </a:extLst>
          </p:cNvPr>
          <p:cNvSpPr/>
          <p:nvPr userDrawn="1"/>
        </p:nvSpPr>
        <p:spPr>
          <a:xfrm>
            <a:off x="3093983" y="6605265"/>
            <a:ext cx="4087982" cy="248596"/>
          </a:xfrm>
          <a:prstGeom prst="snip1Rect">
            <a:avLst>
              <a:gd name="adj" fmla="val 50000"/>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5" name="Rectangle: Single Corner Snipped 14">
            <a:extLst>
              <a:ext uri="{FF2B5EF4-FFF2-40B4-BE49-F238E27FC236}">
                <a16:creationId xmlns:a16="http://schemas.microsoft.com/office/drawing/2014/main" id="{14CC0BFA-DE7B-4499-829A-6B71AD36FF35}"/>
              </a:ext>
            </a:extLst>
          </p:cNvPr>
          <p:cNvSpPr/>
          <p:nvPr userDrawn="1"/>
        </p:nvSpPr>
        <p:spPr>
          <a:xfrm>
            <a:off x="2890327" y="6605265"/>
            <a:ext cx="4087982" cy="248596"/>
          </a:xfrm>
          <a:prstGeom prst="snip1Rect">
            <a:avLst>
              <a:gd name="adj" fmla="val 50000"/>
            </a:avLst>
          </a:prstGeom>
          <a:solidFill>
            <a:srgbClr val="008FC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4" name="Rectangle: Single Corner Snipped 13">
            <a:extLst>
              <a:ext uri="{FF2B5EF4-FFF2-40B4-BE49-F238E27FC236}">
                <a16:creationId xmlns:a16="http://schemas.microsoft.com/office/drawing/2014/main" id="{047D5B3D-F74C-4020-B7F9-DB80540E35DA}"/>
              </a:ext>
            </a:extLst>
          </p:cNvPr>
          <p:cNvSpPr/>
          <p:nvPr userDrawn="1"/>
        </p:nvSpPr>
        <p:spPr>
          <a:xfrm>
            <a:off x="1232707" y="6599209"/>
            <a:ext cx="4177873" cy="258506"/>
          </a:xfrm>
          <a:prstGeom prst="snip1Rect">
            <a:avLst>
              <a:gd name="adj" fmla="val 50000"/>
            </a:avLst>
          </a:prstGeom>
          <a:solidFill>
            <a:srgbClr val="006A9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2" name="Rectangle: Single Corner Snipped 11">
            <a:extLst>
              <a:ext uri="{FF2B5EF4-FFF2-40B4-BE49-F238E27FC236}">
                <a16:creationId xmlns:a16="http://schemas.microsoft.com/office/drawing/2014/main" id="{0214AEB6-3194-4940-93D4-8D2575863847}"/>
              </a:ext>
            </a:extLst>
          </p:cNvPr>
          <p:cNvSpPr/>
          <p:nvPr userDrawn="1"/>
        </p:nvSpPr>
        <p:spPr>
          <a:xfrm>
            <a:off x="1011795" y="6599209"/>
            <a:ext cx="4177873" cy="248879"/>
          </a:xfrm>
          <a:prstGeom prst="snip1Rect">
            <a:avLst>
              <a:gd name="adj" fmla="val 50000"/>
            </a:avLst>
          </a:prstGeom>
          <a:solidFill>
            <a:srgbClr val="005D8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1" name="Rectangle: Single Corner Snipped 10">
            <a:extLst>
              <a:ext uri="{FF2B5EF4-FFF2-40B4-BE49-F238E27FC236}">
                <a16:creationId xmlns:a16="http://schemas.microsoft.com/office/drawing/2014/main" id="{D21FAAE0-36C9-4D28-BF79-478A2708E0A5}"/>
              </a:ext>
            </a:extLst>
          </p:cNvPr>
          <p:cNvSpPr/>
          <p:nvPr userDrawn="1"/>
        </p:nvSpPr>
        <p:spPr>
          <a:xfrm>
            <a:off x="205387" y="6599209"/>
            <a:ext cx="2004413" cy="266132"/>
          </a:xfrm>
          <a:prstGeom prst="snip1Rect">
            <a:avLst>
              <a:gd name="adj" fmla="val 50000"/>
            </a:avLst>
          </a:prstGeom>
          <a:solidFill>
            <a:srgbClr val="D8642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8" name="Rectangle: Single Corner Snipped 7">
            <a:extLst>
              <a:ext uri="{FF2B5EF4-FFF2-40B4-BE49-F238E27FC236}">
                <a16:creationId xmlns:a16="http://schemas.microsoft.com/office/drawing/2014/main" id="{BA1D2115-0E25-422E-9023-B51F9C211431}"/>
              </a:ext>
            </a:extLst>
          </p:cNvPr>
          <p:cNvSpPr/>
          <p:nvPr userDrawn="1"/>
        </p:nvSpPr>
        <p:spPr>
          <a:xfrm>
            <a:off x="0" y="6599209"/>
            <a:ext cx="2004413" cy="266132"/>
          </a:xfrm>
          <a:prstGeom prst="snip1Rect">
            <a:avLst>
              <a:gd name="adj" fmla="val 50000"/>
            </a:avLst>
          </a:prstGeom>
          <a:solidFill>
            <a:srgbClr val="A24B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D3E844BC-5D7B-41E7-A4E3-BAF42FC8DDD6}"/>
              </a:ext>
            </a:extLst>
          </p:cNvPr>
          <p:cNvSpPr/>
          <p:nvPr userDrawn="1"/>
        </p:nvSpPr>
        <p:spPr>
          <a:xfrm>
            <a:off x="-2471" y="6604956"/>
            <a:ext cx="1952586" cy="276999"/>
          </a:xfrm>
          <a:prstGeom prst="rect">
            <a:avLst/>
          </a:prstGeom>
        </p:spPr>
        <p:txBody>
          <a:bodyPr wrap="none">
            <a:spAutoFit/>
          </a:bodyPr>
          <a:lstStyle/>
          <a:p>
            <a:pPr algn="l"/>
            <a:r>
              <a:rPr lang="en-US" sz="1200" b="1" i="0">
                <a:solidFill>
                  <a:schemeClr val="bg1"/>
                </a:solidFill>
                <a:latin typeface="Arial" panose="020B0604020202020204" pitchFamily="34" charset="0"/>
                <a:cs typeface="Arial" panose="020B0604020202020204" pitchFamily="34" charset="0"/>
              </a:rPr>
              <a:t>SIMULATION EXERCISE</a:t>
            </a:r>
          </a:p>
        </p:txBody>
      </p:sp>
      <p:sp>
        <p:nvSpPr>
          <p:cNvPr id="13" name="Rectangle 12">
            <a:extLst>
              <a:ext uri="{FF2B5EF4-FFF2-40B4-BE49-F238E27FC236}">
                <a16:creationId xmlns:a16="http://schemas.microsoft.com/office/drawing/2014/main" id="{5A2952AD-10AE-4031-9F83-57256D9173D3}"/>
              </a:ext>
            </a:extLst>
          </p:cNvPr>
          <p:cNvSpPr/>
          <p:nvPr userDrawn="1"/>
        </p:nvSpPr>
        <p:spPr>
          <a:xfrm>
            <a:off x="2296187" y="6604957"/>
            <a:ext cx="3843713" cy="276999"/>
          </a:xfrm>
          <a:prstGeom prst="rect">
            <a:avLst/>
          </a:prstGeom>
        </p:spPr>
        <p:txBody>
          <a:bodyPr wrap="square">
            <a:spAutoFit/>
          </a:bodyPr>
          <a:lstStyle/>
          <a:p>
            <a:pPr algn="l"/>
            <a:r>
              <a:rPr lang="en-US" sz="1200" b="1" i="0">
                <a:solidFill>
                  <a:schemeClr val="bg1"/>
                </a:solidFill>
                <a:latin typeface="Arial" panose="020B0604020202020204" pitchFamily="34" charset="0"/>
                <a:cs typeface="Arial" panose="020B0604020202020204" pitchFamily="34" charset="0"/>
              </a:rPr>
              <a:t>NOVEL CORONAVIRUS (COVID-19)</a:t>
            </a:r>
          </a:p>
        </p:txBody>
      </p:sp>
      <p:sp>
        <p:nvSpPr>
          <p:cNvPr id="4" name="Date Placeholder 3">
            <a:extLst>
              <a:ext uri="{FF2B5EF4-FFF2-40B4-BE49-F238E27FC236}">
                <a16:creationId xmlns:a16="http://schemas.microsoft.com/office/drawing/2014/main" id="{D54DA4ED-9ABC-4282-9787-04C348BE350B}"/>
              </a:ext>
            </a:extLst>
          </p:cNvPr>
          <p:cNvSpPr>
            <a:spLocks noGrp="1"/>
          </p:cNvSpPr>
          <p:nvPr>
            <p:ph type="dt" sz="half" idx="10"/>
          </p:nvPr>
        </p:nvSpPr>
        <p:spPr>
          <a:xfrm>
            <a:off x="5481868" y="6560893"/>
            <a:ext cx="3769418" cy="365125"/>
          </a:xfrm>
          <a:ln>
            <a:noFill/>
          </a:ln>
        </p:spPr>
        <p:txBody>
          <a:bodyPr/>
          <a:lstStyle>
            <a:lvl1pPr algn="l">
              <a:defRPr sz="1200" b="1">
                <a:solidFill>
                  <a:schemeClr val="bg1"/>
                </a:solidFill>
                <a:latin typeface="Arial" panose="020B0604020202020204" pitchFamily="34" charset="0"/>
                <a:cs typeface="Arial" panose="020B0604020202020204" pitchFamily="34" charset="0"/>
              </a:defRPr>
            </a:lvl1pPr>
          </a:lstStyle>
          <a:p>
            <a:fld id="{7EA682B2-33C9-4D4F-9A18-C7D5F7FE2751}" type="datetime3">
              <a:rPr lang="en-US" smtClean="0"/>
              <a:t>22 December 2020</a:t>
            </a:fld>
            <a:endParaRPr lang="en-US"/>
          </a:p>
        </p:txBody>
      </p:sp>
      <p:sp>
        <p:nvSpPr>
          <p:cNvPr id="18" name="TextBox 17">
            <a:extLst>
              <a:ext uri="{FF2B5EF4-FFF2-40B4-BE49-F238E27FC236}">
                <a16:creationId xmlns:a16="http://schemas.microsoft.com/office/drawing/2014/main" id="{71B491A0-70AF-46B2-AEC7-03AEA54B4139}"/>
              </a:ext>
            </a:extLst>
          </p:cNvPr>
          <p:cNvSpPr txBox="1"/>
          <p:nvPr userDrawn="1"/>
        </p:nvSpPr>
        <p:spPr>
          <a:xfrm>
            <a:off x="10431711" y="6587799"/>
            <a:ext cx="1641231" cy="276999"/>
          </a:xfrm>
          <a:prstGeom prst="rect">
            <a:avLst/>
          </a:prstGeom>
          <a:noFill/>
        </p:spPr>
        <p:txBody>
          <a:bodyPr wrap="square" rtlCol="0">
            <a:spAutoFit/>
          </a:bodyPr>
          <a:lstStyle/>
          <a:p>
            <a:pPr algn="r"/>
            <a:r>
              <a:rPr lang="en-US" sz="1200" b="1">
                <a:solidFill>
                  <a:schemeClr val="bg1"/>
                </a:solidFill>
                <a:latin typeface="Arial" panose="020B0604020202020204" pitchFamily="34" charset="0"/>
                <a:cs typeface="Arial" panose="020B0604020202020204" pitchFamily="34" charset="0"/>
              </a:rPr>
              <a:t>page </a:t>
            </a:r>
            <a:fld id="{1B4E33A6-6130-4A49-BBD8-DE9BC3CBE6A3}" type="slidenum">
              <a:rPr lang="en-US" sz="1200" b="1" smtClean="0">
                <a:solidFill>
                  <a:schemeClr val="bg1"/>
                </a:solidFill>
                <a:latin typeface="Arial" panose="020B0604020202020204" pitchFamily="34" charset="0"/>
                <a:cs typeface="Arial" panose="020B0604020202020204" pitchFamily="34" charset="0"/>
              </a:rPr>
              <a:pPr algn="r"/>
              <a:t>‹#›</a:t>
            </a:fld>
            <a:endParaRPr lang="en-US" sz="1200" b="1">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820887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hf hdr="0" ftr="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7998"/>
          </a:xfrm>
          <a:prstGeom prst="rect">
            <a:avLst/>
          </a:prstGeom>
          <a:blipFill>
            <a:blip r:embed="rId2" cstate="print"/>
            <a:stretch>
              <a:fillRect/>
            </a:stretch>
          </a:blip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4800" b="1"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22-Dec-20</a:t>
            </a:fld>
            <a:endParaRPr lang="en-US"/>
          </a:p>
        </p:txBody>
      </p:sp>
      <p:sp>
        <p:nvSpPr>
          <p:cNvPr id="5" name="Holder 5"/>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21790602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22-Dec-20</a:t>
            </a:fld>
            <a:endParaRPr lang="en-US"/>
          </a:p>
        </p:txBody>
      </p:sp>
      <p:sp>
        <p:nvSpPr>
          <p:cNvPr id="4" name="Holder 4"/>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33120597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922A2-79C3-4E46-8D84-3C5BE975AC6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71037BA-145B-4F48-A7D5-AD8A8A8EED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780594E-1554-441A-A730-7F11E9AAE44A}"/>
              </a:ext>
            </a:extLst>
          </p:cNvPr>
          <p:cNvSpPr>
            <a:spLocks noGrp="1"/>
          </p:cNvSpPr>
          <p:nvPr>
            <p:ph type="dt" sz="half" idx="10"/>
          </p:nvPr>
        </p:nvSpPr>
        <p:spPr/>
        <p:txBody>
          <a:bodyPr/>
          <a:lstStyle/>
          <a:p>
            <a:fld id="{6C8388E3-2E99-4010-9005-3AE6BE90366B}" type="datetime3">
              <a:rPr lang="en-US" smtClean="0"/>
              <a:t>22 December 2020</a:t>
            </a:fld>
            <a:endParaRPr lang="en-US"/>
          </a:p>
        </p:txBody>
      </p:sp>
      <p:sp>
        <p:nvSpPr>
          <p:cNvPr id="5" name="Footer Placeholder 4">
            <a:extLst>
              <a:ext uri="{FF2B5EF4-FFF2-40B4-BE49-F238E27FC236}">
                <a16:creationId xmlns:a16="http://schemas.microsoft.com/office/drawing/2014/main" id="{8CA56ACD-1C77-409E-8D05-0D230C9386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FF11F2-DA08-47AD-B578-270D119B6BA8}"/>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3403114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1D49C-B98F-4AD9-A980-354EFFAD71A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7C315BA-D0A4-426E-8A1A-83DF48EA249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9ACC8B4-5613-43B0-A1F5-FE7A49416BD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2AFE513-79F0-4D34-96E8-B4CBBAA3CB41}"/>
              </a:ext>
            </a:extLst>
          </p:cNvPr>
          <p:cNvSpPr>
            <a:spLocks noGrp="1"/>
          </p:cNvSpPr>
          <p:nvPr>
            <p:ph type="dt" sz="half" idx="10"/>
          </p:nvPr>
        </p:nvSpPr>
        <p:spPr/>
        <p:txBody>
          <a:bodyPr/>
          <a:lstStyle/>
          <a:p>
            <a:fld id="{429CAB1E-4CFE-4ED8-8F44-E87A048AF566}" type="datetime3">
              <a:rPr lang="en-US" smtClean="0"/>
              <a:t>22 December 2020</a:t>
            </a:fld>
            <a:endParaRPr lang="en-US"/>
          </a:p>
        </p:txBody>
      </p:sp>
      <p:sp>
        <p:nvSpPr>
          <p:cNvPr id="6" name="Footer Placeholder 5">
            <a:extLst>
              <a:ext uri="{FF2B5EF4-FFF2-40B4-BE49-F238E27FC236}">
                <a16:creationId xmlns:a16="http://schemas.microsoft.com/office/drawing/2014/main" id="{907380DF-4624-49EB-AD45-B01ACC3608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69EC5F0-237C-44B3-A759-155F42DD85F6}"/>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048286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073F5-5FFB-4329-90E5-0F80C0243F0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DA007E4-94DA-4DE8-94C5-1D2AE3566B3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3A8DBF6-6815-44F5-9AB5-EFBD9BD8C41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783C279-CBF6-45A6-B38D-A29F5D8B6BC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8568A65-D072-4DD1-ABA3-9D1342A5563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D1B7829-95ED-4775-A08D-ADEDA493B2C0}"/>
              </a:ext>
            </a:extLst>
          </p:cNvPr>
          <p:cNvSpPr>
            <a:spLocks noGrp="1"/>
          </p:cNvSpPr>
          <p:nvPr>
            <p:ph type="dt" sz="half" idx="10"/>
          </p:nvPr>
        </p:nvSpPr>
        <p:spPr/>
        <p:txBody>
          <a:bodyPr/>
          <a:lstStyle/>
          <a:p>
            <a:fld id="{4DC9B768-7658-4655-820F-3897DDDA8584}" type="datetime3">
              <a:rPr lang="en-US" smtClean="0"/>
              <a:t>22 December 2020</a:t>
            </a:fld>
            <a:endParaRPr lang="en-US"/>
          </a:p>
        </p:txBody>
      </p:sp>
      <p:sp>
        <p:nvSpPr>
          <p:cNvPr id="8" name="Footer Placeholder 7">
            <a:extLst>
              <a:ext uri="{FF2B5EF4-FFF2-40B4-BE49-F238E27FC236}">
                <a16:creationId xmlns:a16="http://schemas.microsoft.com/office/drawing/2014/main" id="{D14B4AEC-971D-4C2D-8DBF-4EF59181977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B2E6BDF-5653-4655-9DDB-832FE3245031}"/>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0542771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13C95-0A9C-4615-BBA7-78ED8056ECF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5BCF8EF-14C3-4629-A249-780DA30D5C39}"/>
              </a:ext>
            </a:extLst>
          </p:cNvPr>
          <p:cNvSpPr>
            <a:spLocks noGrp="1"/>
          </p:cNvSpPr>
          <p:nvPr>
            <p:ph type="dt" sz="half" idx="10"/>
          </p:nvPr>
        </p:nvSpPr>
        <p:spPr/>
        <p:txBody>
          <a:bodyPr/>
          <a:lstStyle/>
          <a:p>
            <a:fld id="{1FEFAB82-4D19-4318-9416-B30A9028B204}" type="datetime3">
              <a:rPr lang="en-US" smtClean="0"/>
              <a:t>22 December 2020</a:t>
            </a:fld>
            <a:endParaRPr lang="en-US"/>
          </a:p>
        </p:txBody>
      </p:sp>
      <p:sp>
        <p:nvSpPr>
          <p:cNvPr id="4" name="Footer Placeholder 3">
            <a:extLst>
              <a:ext uri="{FF2B5EF4-FFF2-40B4-BE49-F238E27FC236}">
                <a16:creationId xmlns:a16="http://schemas.microsoft.com/office/drawing/2014/main" id="{5C8FAFF5-1A8E-47AC-AA75-0298062DE98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84A9C6F-E290-4CAC-84F0-AE7CB05C31C3}"/>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5197110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76C9CA1-2206-4D7C-9F5B-CF5DE2007173}"/>
              </a:ext>
            </a:extLst>
          </p:cNvPr>
          <p:cNvSpPr>
            <a:spLocks noGrp="1"/>
          </p:cNvSpPr>
          <p:nvPr>
            <p:ph type="dt" sz="half" idx="10"/>
          </p:nvPr>
        </p:nvSpPr>
        <p:spPr/>
        <p:txBody>
          <a:bodyPr/>
          <a:lstStyle/>
          <a:p>
            <a:fld id="{285CEB09-67DE-4AC4-8F82-A9E2C7346857}" type="datetime3">
              <a:rPr lang="en-US" smtClean="0"/>
              <a:t>22 December 2020</a:t>
            </a:fld>
            <a:endParaRPr lang="en-US"/>
          </a:p>
        </p:txBody>
      </p:sp>
      <p:sp>
        <p:nvSpPr>
          <p:cNvPr id="3" name="Footer Placeholder 2">
            <a:extLst>
              <a:ext uri="{FF2B5EF4-FFF2-40B4-BE49-F238E27FC236}">
                <a16:creationId xmlns:a16="http://schemas.microsoft.com/office/drawing/2014/main" id="{C2149297-0B1C-4FD7-8F9F-96B7CEEACFF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C745379-5467-4F83-9BD1-EAD174612F54}"/>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2787416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493B6-58EF-4180-946B-7037CEAD89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3B62CD4-177E-4A98-AC6C-8CF24AEAFC7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0017428-D72F-4322-B37C-55735F18C2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9483F8E-EC06-4A66-A8C3-B040637541C5}"/>
              </a:ext>
            </a:extLst>
          </p:cNvPr>
          <p:cNvSpPr>
            <a:spLocks noGrp="1"/>
          </p:cNvSpPr>
          <p:nvPr>
            <p:ph type="dt" sz="half" idx="10"/>
          </p:nvPr>
        </p:nvSpPr>
        <p:spPr/>
        <p:txBody>
          <a:bodyPr/>
          <a:lstStyle/>
          <a:p>
            <a:fld id="{78F72935-E33C-46C3-B289-962BF46A36D4}" type="datetime3">
              <a:rPr lang="en-US" smtClean="0"/>
              <a:t>22 December 2020</a:t>
            </a:fld>
            <a:endParaRPr lang="en-US"/>
          </a:p>
        </p:txBody>
      </p:sp>
      <p:sp>
        <p:nvSpPr>
          <p:cNvPr id="6" name="Footer Placeholder 5">
            <a:extLst>
              <a:ext uri="{FF2B5EF4-FFF2-40B4-BE49-F238E27FC236}">
                <a16:creationId xmlns:a16="http://schemas.microsoft.com/office/drawing/2014/main" id="{007F416E-E946-489D-A444-253E37CCAE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0BD18C1-8457-4348-ABE5-FB2E235DA888}"/>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527520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4B81F8-0E58-48D6-8BC1-8F89D08FFD7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8C2B21C-C1D1-4D5F-9765-6C691BDFAE3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69F01DE-4FFD-4524-845D-A2F9C015420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5395215-3CDC-4608-BE45-8BDA626BC572}"/>
              </a:ext>
            </a:extLst>
          </p:cNvPr>
          <p:cNvSpPr>
            <a:spLocks noGrp="1"/>
          </p:cNvSpPr>
          <p:nvPr>
            <p:ph type="dt" sz="half" idx="10"/>
          </p:nvPr>
        </p:nvSpPr>
        <p:spPr/>
        <p:txBody>
          <a:bodyPr/>
          <a:lstStyle/>
          <a:p>
            <a:fld id="{DA7F73E5-582A-4E6D-9C75-775D62104A61}" type="datetime3">
              <a:rPr lang="en-US" smtClean="0"/>
              <a:t>22 December 2020</a:t>
            </a:fld>
            <a:endParaRPr lang="en-US"/>
          </a:p>
        </p:txBody>
      </p:sp>
      <p:sp>
        <p:nvSpPr>
          <p:cNvPr id="6" name="Footer Placeholder 5">
            <a:extLst>
              <a:ext uri="{FF2B5EF4-FFF2-40B4-BE49-F238E27FC236}">
                <a16:creationId xmlns:a16="http://schemas.microsoft.com/office/drawing/2014/main" id="{B3F12398-BF67-46AA-A3C9-FDC363BB032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AD748A-4E4A-48D7-B7D8-77B9BBA4C4A5}"/>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427327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png"/><Relationship Id="rId3" Type="http://schemas.openxmlformats.org/officeDocument/2006/relationships/slideLayout" Target="../slideLayouts/slideLayout19.xml"/><Relationship Id="rId7" Type="http://schemas.openxmlformats.org/officeDocument/2006/relationships/image" Target="../media/image2.png"/><Relationship Id="rId12" Type="http://schemas.openxmlformats.org/officeDocument/2006/relationships/image" Target="../media/image7.png"/><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theme" Target="../theme/theme3.xml"/><Relationship Id="rId11" Type="http://schemas.openxmlformats.org/officeDocument/2006/relationships/image" Target="../media/image6.png"/><Relationship Id="rId5" Type="http://schemas.openxmlformats.org/officeDocument/2006/relationships/slideLayout" Target="../slideLayouts/slideLayout21.xml"/><Relationship Id="rId10" Type="http://schemas.openxmlformats.org/officeDocument/2006/relationships/image" Target="../media/image5.png"/><Relationship Id="rId4" Type="http://schemas.openxmlformats.org/officeDocument/2006/relationships/slideLayout" Target="../slideLayouts/slideLayout20.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0DD77B-566F-448A-9CAD-E164B7BEE73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0D83DE5-5AD1-42FA-94DC-665554C0189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B85C32-7B69-4DA5-88E8-C04252DD12A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958ADE-BA35-494E-BE53-3C61C716429B}" type="datetime3">
              <a:rPr lang="en-US" smtClean="0"/>
              <a:t>22 December 2020</a:t>
            </a:fld>
            <a:endParaRPr lang="en-US"/>
          </a:p>
        </p:txBody>
      </p:sp>
      <p:sp>
        <p:nvSpPr>
          <p:cNvPr id="5" name="Footer Placeholder 4">
            <a:extLst>
              <a:ext uri="{FF2B5EF4-FFF2-40B4-BE49-F238E27FC236}">
                <a16:creationId xmlns:a16="http://schemas.microsoft.com/office/drawing/2014/main" id="{66E2A2D0-8FE2-4491-B917-DEF4DA1ACE0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A2A525B-CEDB-4ACB-8BB8-53AE2922248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CACBD7-AED4-4E2D-B1A1-CD42AAD87EA1}" type="slidenum">
              <a:rPr lang="en-US" smtClean="0"/>
              <a:t>‹#›</a:t>
            </a:fld>
            <a:endParaRPr lang="en-US"/>
          </a:p>
        </p:txBody>
      </p:sp>
    </p:spTree>
    <p:extLst>
      <p:ext uri="{BB962C8B-B14F-4D97-AF65-F5344CB8AC3E}">
        <p14:creationId xmlns:p14="http://schemas.microsoft.com/office/powerpoint/2010/main" val="24143978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11505"/>
          </a:xfrm>
          <a:custGeom>
            <a:avLst/>
            <a:gdLst/>
            <a:ahLst/>
            <a:cxnLst/>
            <a:rect l="l" t="t" r="r" b="b"/>
            <a:pathLst>
              <a:path w="12192000" h="611505">
                <a:moveTo>
                  <a:pt x="0" y="611187"/>
                </a:moveTo>
                <a:lnTo>
                  <a:pt x="0" y="0"/>
                </a:lnTo>
                <a:lnTo>
                  <a:pt x="12192000" y="0"/>
                </a:lnTo>
                <a:lnTo>
                  <a:pt x="12192000" y="611187"/>
                </a:lnTo>
                <a:lnTo>
                  <a:pt x="0" y="611187"/>
                </a:lnTo>
                <a:close/>
              </a:path>
            </a:pathLst>
          </a:custGeom>
          <a:solidFill>
            <a:srgbClr val="008FCE"/>
          </a:solidFill>
        </p:spPr>
        <p:txBody>
          <a:bodyPr wrap="square" lIns="0" tIns="0" rIns="0" bIns="0" rtlCol="0"/>
          <a:lstStyle/>
          <a:p>
            <a:endParaRPr/>
          </a:p>
        </p:txBody>
      </p:sp>
      <p:sp>
        <p:nvSpPr>
          <p:cNvPr id="17" name="bg object 17"/>
          <p:cNvSpPr/>
          <p:nvPr/>
        </p:nvSpPr>
        <p:spPr>
          <a:xfrm>
            <a:off x="0" y="6568440"/>
            <a:ext cx="12188952" cy="289560"/>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8" name="bg object 18"/>
          <p:cNvSpPr/>
          <p:nvPr/>
        </p:nvSpPr>
        <p:spPr>
          <a:xfrm>
            <a:off x="6350" y="6605586"/>
            <a:ext cx="12185650" cy="252729"/>
          </a:xfrm>
          <a:custGeom>
            <a:avLst/>
            <a:gdLst/>
            <a:ahLst/>
            <a:cxnLst/>
            <a:rect l="l" t="t" r="r" b="b"/>
            <a:pathLst>
              <a:path w="12185650" h="252729">
                <a:moveTo>
                  <a:pt x="0" y="0"/>
                </a:moveTo>
                <a:lnTo>
                  <a:pt x="12185650" y="0"/>
                </a:lnTo>
                <a:lnTo>
                  <a:pt x="12185650" y="252413"/>
                </a:lnTo>
                <a:lnTo>
                  <a:pt x="0" y="252413"/>
                </a:lnTo>
                <a:lnTo>
                  <a:pt x="0" y="0"/>
                </a:lnTo>
                <a:close/>
              </a:path>
            </a:pathLst>
          </a:custGeom>
          <a:solidFill>
            <a:srgbClr val="595959"/>
          </a:solidFill>
        </p:spPr>
        <p:txBody>
          <a:bodyPr wrap="square" lIns="0" tIns="0" rIns="0" bIns="0" rtlCol="0"/>
          <a:lstStyle/>
          <a:p>
            <a:endParaRPr/>
          </a:p>
        </p:txBody>
      </p:sp>
      <p:sp>
        <p:nvSpPr>
          <p:cNvPr id="2" name="Holder 2"/>
          <p:cNvSpPr>
            <a:spLocks noGrp="1"/>
          </p:cNvSpPr>
          <p:nvPr>
            <p:ph type="title"/>
          </p:nvPr>
        </p:nvSpPr>
        <p:spPr>
          <a:xfrm>
            <a:off x="0" y="1587"/>
            <a:ext cx="7771130" cy="609600"/>
          </a:xfrm>
          <a:prstGeom prst="rect">
            <a:avLst/>
          </a:prstGeom>
        </p:spPr>
        <p:txBody>
          <a:bodyPr wrap="square" lIns="0" tIns="0" rIns="0" bIns="0">
            <a:spAutoFit/>
          </a:bodyPr>
          <a:lstStyle>
            <a:lvl1pPr>
              <a:defRPr sz="2000" b="1" i="0">
                <a:solidFill>
                  <a:schemeClr val="bg1"/>
                </a:solidFill>
                <a:latin typeface="Arial"/>
                <a:cs typeface="Arial"/>
              </a:defRPr>
            </a:lvl1pPr>
          </a:lstStyle>
          <a:p>
            <a:endParaRPr/>
          </a:p>
        </p:txBody>
      </p:sp>
      <p:sp>
        <p:nvSpPr>
          <p:cNvPr id="3" name="Holder 3"/>
          <p:cNvSpPr>
            <a:spLocks noGrp="1"/>
          </p:cNvSpPr>
          <p:nvPr>
            <p:ph type="body" idx="1"/>
          </p:nvPr>
        </p:nvSpPr>
        <p:spPr>
          <a:xfrm>
            <a:off x="231125" y="1151635"/>
            <a:ext cx="7583805" cy="1671320"/>
          </a:xfrm>
          <a:prstGeom prst="rect">
            <a:avLst/>
          </a:prstGeom>
        </p:spPr>
        <p:txBody>
          <a:bodyPr wrap="square" lIns="0" tIns="0" rIns="0" bIns="0">
            <a:spAutoFit/>
          </a:bodyPr>
          <a:lstStyle>
            <a:lvl1pPr>
              <a:defRPr sz="1800" b="0" i="0">
                <a:solidFill>
                  <a:schemeClr val="tx1"/>
                </a:solidFill>
                <a:latin typeface="Arial"/>
                <a:cs typeface="Arial"/>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22-Dec-20</a:t>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1263837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11505"/>
          </a:xfrm>
          <a:custGeom>
            <a:avLst/>
            <a:gdLst/>
            <a:ahLst/>
            <a:cxnLst/>
            <a:rect l="l" t="t" r="r" b="b"/>
            <a:pathLst>
              <a:path w="12192000" h="611505">
                <a:moveTo>
                  <a:pt x="0" y="611408"/>
                </a:moveTo>
                <a:lnTo>
                  <a:pt x="0" y="0"/>
                </a:lnTo>
                <a:lnTo>
                  <a:pt x="12192000" y="0"/>
                </a:lnTo>
                <a:lnTo>
                  <a:pt x="12192000" y="611408"/>
                </a:lnTo>
                <a:lnTo>
                  <a:pt x="0" y="611408"/>
                </a:lnTo>
                <a:close/>
              </a:path>
            </a:pathLst>
          </a:custGeom>
          <a:solidFill>
            <a:srgbClr val="008FCE"/>
          </a:solidFill>
        </p:spPr>
        <p:txBody>
          <a:bodyPr wrap="square" lIns="0" tIns="0" rIns="0" bIns="0" rtlCol="0"/>
          <a:lstStyle/>
          <a:p>
            <a:endParaRPr/>
          </a:p>
        </p:txBody>
      </p:sp>
      <p:sp>
        <p:nvSpPr>
          <p:cNvPr id="17" name="bg object 17"/>
          <p:cNvSpPr/>
          <p:nvPr/>
        </p:nvSpPr>
        <p:spPr>
          <a:xfrm>
            <a:off x="0" y="6580631"/>
            <a:ext cx="12188952" cy="277368"/>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8" name="bg object 18"/>
          <p:cNvSpPr/>
          <p:nvPr/>
        </p:nvSpPr>
        <p:spPr>
          <a:xfrm>
            <a:off x="6055" y="6605265"/>
            <a:ext cx="12186285" cy="252729"/>
          </a:xfrm>
          <a:custGeom>
            <a:avLst/>
            <a:gdLst/>
            <a:ahLst/>
            <a:cxnLst/>
            <a:rect l="l" t="t" r="r" b="b"/>
            <a:pathLst>
              <a:path w="12186285" h="252729">
                <a:moveTo>
                  <a:pt x="0" y="0"/>
                </a:moveTo>
                <a:lnTo>
                  <a:pt x="12185943" y="0"/>
                </a:lnTo>
                <a:lnTo>
                  <a:pt x="12185943" y="252734"/>
                </a:lnTo>
                <a:lnTo>
                  <a:pt x="0" y="252734"/>
                </a:lnTo>
                <a:lnTo>
                  <a:pt x="0" y="0"/>
                </a:lnTo>
                <a:close/>
              </a:path>
            </a:pathLst>
          </a:custGeom>
          <a:solidFill>
            <a:srgbClr val="595959"/>
          </a:solidFill>
        </p:spPr>
        <p:txBody>
          <a:bodyPr wrap="square" lIns="0" tIns="0" rIns="0" bIns="0" rtlCol="0"/>
          <a:lstStyle/>
          <a:p>
            <a:endParaRPr/>
          </a:p>
        </p:txBody>
      </p:sp>
      <p:sp>
        <p:nvSpPr>
          <p:cNvPr id="19" name="bg object 19"/>
          <p:cNvSpPr/>
          <p:nvPr/>
        </p:nvSpPr>
        <p:spPr>
          <a:xfrm>
            <a:off x="3069335" y="6580631"/>
            <a:ext cx="4191000" cy="277368"/>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0" name="bg object 20"/>
          <p:cNvSpPr/>
          <p:nvPr/>
        </p:nvSpPr>
        <p:spPr>
          <a:xfrm>
            <a:off x="3093982" y="6605265"/>
            <a:ext cx="4088129" cy="248920"/>
          </a:xfrm>
          <a:custGeom>
            <a:avLst/>
            <a:gdLst/>
            <a:ahLst/>
            <a:cxnLst/>
            <a:rect l="l" t="t" r="r" b="b"/>
            <a:pathLst>
              <a:path w="4088129" h="248920">
                <a:moveTo>
                  <a:pt x="3963689" y="0"/>
                </a:moveTo>
                <a:lnTo>
                  <a:pt x="0" y="0"/>
                </a:lnTo>
                <a:lnTo>
                  <a:pt x="0" y="248595"/>
                </a:lnTo>
                <a:lnTo>
                  <a:pt x="4087982" y="248595"/>
                </a:lnTo>
                <a:lnTo>
                  <a:pt x="4087982" y="124300"/>
                </a:lnTo>
                <a:lnTo>
                  <a:pt x="3963689" y="0"/>
                </a:lnTo>
                <a:close/>
              </a:path>
            </a:pathLst>
          </a:custGeom>
          <a:solidFill>
            <a:srgbClr val="49C7FF"/>
          </a:solidFill>
        </p:spPr>
        <p:txBody>
          <a:bodyPr wrap="square" lIns="0" tIns="0" rIns="0" bIns="0" rtlCol="0"/>
          <a:lstStyle/>
          <a:p>
            <a:endParaRPr/>
          </a:p>
        </p:txBody>
      </p:sp>
      <p:sp>
        <p:nvSpPr>
          <p:cNvPr id="21" name="bg object 21"/>
          <p:cNvSpPr/>
          <p:nvPr/>
        </p:nvSpPr>
        <p:spPr>
          <a:xfrm>
            <a:off x="2865120" y="6580631"/>
            <a:ext cx="4191000" cy="277368"/>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2" name="bg object 22"/>
          <p:cNvSpPr/>
          <p:nvPr/>
        </p:nvSpPr>
        <p:spPr>
          <a:xfrm>
            <a:off x="2890326" y="6605265"/>
            <a:ext cx="4088129" cy="248920"/>
          </a:xfrm>
          <a:custGeom>
            <a:avLst/>
            <a:gdLst/>
            <a:ahLst/>
            <a:cxnLst/>
            <a:rect l="l" t="t" r="r" b="b"/>
            <a:pathLst>
              <a:path w="4088129" h="248920">
                <a:moveTo>
                  <a:pt x="3963689" y="0"/>
                </a:moveTo>
                <a:lnTo>
                  <a:pt x="0" y="0"/>
                </a:lnTo>
                <a:lnTo>
                  <a:pt x="0" y="248595"/>
                </a:lnTo>
                <a:lnTo>
                  <a:pt x="4087982" y="248595"/>
                </a:lnTo>
                <a:lnTo>
                  <a:pt x="4087982" y="124300"/>
                </a:lnTo>
                <a:lnTo>
                  <a:pt x="3963689" y="0"/>
                </a:lnTo>
                <a:close/>
              </a:path>
            </a:pathLst>
          </a:custGeom>
          <a:solidFill>
            <a:srgbClr val="008FCE"/>
          </a:solidFill>
        </p:spPr>
        <p:txBody>
          <a:bodyPr wrap="square" lIns="0" tIns="0" rIns="0" bIns="0" rtlCol="0"/>
          <a:lstStyle/>
          <a:p>
            <a:endParaRPr/>
          </a:p>
        </p:txBody>
      </p:sp>
      <p:sp>
        <p:nvSpPr>
          <p:cNvPr id="23" name="bg object 23"/>
          <p:cNvSpPr/>
          <p:nvPr/>
        </p:nvSpPr>
        <p:spPr>
          <a:xfrm>
            <a:off x="1207008" y="6574535"/>
            <a:ext cx="4282440" cy="283464"/>
          </a:xfrm>
          <a:prstGeom prst="rect">
            <a:avLst/>
          </a:prstGeom>
          <a:blipFill>
            <a:blip r:embed="rId10"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4" name="bg object 24"/>
          <p:cNvSpPr/>
          <p:nvPr/>
        </p:nvSpPr>
        <p:spPr>
          <a:xfrm>
            <a:off x="1232706" y="6599208"/>
            <a:ext cx="4178300" cy="259079"/>
          </a:xfrm>
          <a:custGeom>
            <a:avLst/>
            <a:gdLst/>
            <a:ahLst/>
            <a:cxnLst/>
            <a:rect l="l" t="t" r="r" b="b"/>
            <a:pathLst>
              <a:path w="4178300" h="259079">
                <a:moveTo>
                  <a:pt x="4048621" y="0"/>
                </a:moveTo>
                <a:lnTo>
                  <a:pt x="0" y="0"/>
                </a:lnTo>
                <a:lnTo>
                  <a:pt x="0" y="258506"/>
                </a:lnTo>
                <a:lnTo>
                  <a:pt x="4177872" y="258506"/>
                </a:lnTo>
                <a:lnTo>
                  <a:pt x="4177872" y="129252"/>
                </a:lnTo>
                <a:lnTo>
                  <a:pt x="4048621" y="0"/>
                </a:lnTo>
                <a:close/>
              </a:path>
            </a:pathLst>
          </a:custGeom>
          <a:solidFill>
            <a:srgbClr val="006A97"/>
          </a:solidFill>
        </p:spPr>
        <p:txBody>
          <a:bodyPr wrap="square" lIns="0" tIns="0" rIns="0" bIns="0" rtlCol="0"/>
          <a:lstStyle/>
          <a:p>
            <a:endParaRPr/>
          </a:p>
        </p:txBody>
      </p:sp>
      <p:sp>
        <p:nvSpPr>
          <p:cNvPr id="25" name="bg object 25"/>
          <p:cNvSpPr/>
          <p:nvPr/>
        </p:nvSpPr>
        <p:spPr>
          <a:xfrm>
            <a:off x="987552" y="6574535"/>
            <a:ext cx="4282440" cy="283464"/>
          </a:xfrm>
          <a:prstGeom prst="rect">
            <a:avLst/>
          </a:prstGeom>
          <a:blipFill>
            <a:blip r:embed="rId11"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6" name="bg object 26"/>
          <p:cNvSpPr/>
          <p:nvPr/>
        </p:nvSpPr>
        <p:spPr>
          <a:xfrm>
            <a:off x="1011794" y="6599208"/>
            <a:ext cx="4178300" cy="248920"/>
          </a:xfrm>
          <a:custGeom>
            <a:avLst/>
            <a:gdLst/>
            <a:ahLst/>
            <a:cxnLst/>
            <a:rect l="l" t="t" r="r" b="b"/>
            <a:pathLst>
              <a:path w="4178300" h="248920">
                <a:moveTo>
                  <a:pt x="4053436" y="0"/>
                </a:moveTo>
                <a:lnTo>
                  <a:pt x="0" y="0"/>
                </a:lnTo>
                <a:lnTo>
                  <a:pt x="0" y="248879"/>
                </a:lnTo>
                <a:lnTo>
                  <a:pt x="4177873" y="248879"/>
                </a:lnTo>
                <a:lnTo>
                  <a:pt x="4177873" y="124441"/>
                </a:lnTo>
                <a:lnTo>
                  <a:pt x="4053436" y="0"/>
                </a:lnTo>
                <a:close/>
              </a:path>
            </a:pathLst>
          </a:custGeom>
          <a:solidFill>
            <a:srgbClr val="005D85"/>
          </a:solidFill>
        </p:spPr>
        <p:txBody>
          <a:bodyPr wrap="square" lIns="0" tIns="0" rIns="0" bIns="0" rtlCol="0"/>
          <a:lstStyle/>
          <a:p>
            <a:endParaRPr/>
          </a:p>
        </p:txBody>
      </p:sp>
      <p:sp>
        <p:nvSpPr>
          <p:cNvPr id="27" name="bg object 27"/>
          <p:cNvSpPr/>
          <p:nvPr/>
        </p:nvSpPr>
        <p:spPr>
          <a:xfrm>
            <a:off x="179831" y="6574535"/>
            <a:ext cx="2109216" cy="283464"/>
          </a:xfrm>
          <a:prstGeom prst="rect">
            <a:avLst/>
          </a:prstGeom>
          <a:blipFill>
            <a:blip r:embed="rId1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8" name="bg object 28"/>
          <p:cNvSpPr/>
          <p:nvPr/>
        </p:nvSpPr>
        <p:spPr>
          <a:xfrm>
            <a:off x="205386" y="6599208"/>
            <a:ext cx="2004695" cy="259079"/>
          </a:xfrm>
          <a:custGeom>
            <a:avLst/>
            <a:gdLst/>
            <a:ahLst/>
            <a:cxnLst/>
            <a:rect l="l" t="t" r="r" b="b"/>
            <a:pathLst>
              <a:path w="2004695" h="259079">
                <a:moveTo>
                  <a:pt x="1871348" y="0"/>
                </a:moveTo>
                <a:lnTo>
                  <a:pt x="0" y="0"/>
                </a:lnTo>
                <a:lnTo>
                  <a:pt x="0" y="258791"/>
                </a:lnTo>
                <a:lnTo>
                  <a:pt x="2004413" y="258791"/>
                </a:lnTo>
                <a:lnTo>
                  <a:pt x="2004413" y="133067"/>
                </a:lnTo>
                <a:lnTo>
                  <a:pt x="1871348" y="0"/>
                </a:lnTo>
                <a:close/>
              </a:path>
            </a:pathLst>
          </a:custGeom>
          <a:solidFill>
            <a:srgbClr val="D86422"/>
          </a:solidFill>
        </p:spPr>
        <p:txBody>
          <a:bodyPr wrap="square" lIns="0" tIns="0" rIns="0" bIns="0" rtlCol="0"/>
          <a:lstStyle/>
          <a:p>
            <a:endParaRPr/>
          </a:p>
        </p:txBody>
      </p:sp>
      <p:sp>
        <p:nvSpPr>
          <p:cNvPr id="29" name="bg object 29"/>
          <p:cNvSpPr/>
          <p:nvPr/>
        </p:nvSpPr>
        <p:spPr>
          <a:xfrm>
            <a:off x="0" y="6574535"/>
            <a:ext cx="2084832" cy="283464"/>
          </a:xfrm>
          <a:prstGeom prst="rect">
            <a:avLst/>
          </a:prstGeom>
          <a:blipFill>
            <a:blip r:embed="rId1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0" name="bg object 30"/>
          <p:cNvSpPr/>
          <p:nvPr/>
        </p:nvSpPr>
        <p:spPr>
          <a:xfrm>
            <a:off x="0" y="6599208"/>
            <a:ext cx="2004695" cy="259079"/>
          </a:xfrm>
          <a:custGeom>
            <a:avLst/>
            <a:gdLst/>
            <a:ahLst/>
            <a:cxnLst/>
            <a:rect l="l" t="t" r="r" b="b"/>
            <a:pathLst>
              <a:path w="2004695" h="259079">
                <a:moveTo>
                  <a:pt x="1871348" y="0"/>
                </a:moveTo>
                <a:lnTo>
                  <a:pt x="0" y="0"/>
                </a:lnTo>
                <a:lnTo>
                  <a:pt x="0" y="258791"/>
                </a:lnTo>
                <a:lnTo>
                  <a:pt x="2004413" y="258791"/>
                </a:lnTo>
                <a:lnTo>
                  <a:pt x="2004413" y="133067"/>
                </a:lnTo>
                <a:lnTo>
                  <a:pt x="1871348" y="0"/>
                </a:lnTo>
                <a:close/>
              </a:path>
            </a:pathLst>
          </a:custGeom>
          <a:solidFill>
            <a:srgbClr val="A24B19"/>
          </a:solidFill>
        </p:spPr>
        <p:txBody>
          <a:bodyPr wrap="square" lIns="0" tIns="0" rIns="0" bIns="0" rtlCol="0"/>
          <a:lstStyle/>
          <a:p>
            <a:endParaRPr/>
          </a:p>
        </p:txBody>
      </p:sp>
      <p:sp>
        <p:nvSpPr>
          <p:cNvPr id="2" name="Holder 2"/>
          <p:cNvSpPr>
            <a:spLocks noGrp="1"/>
          </p:cNvSpPr>
          <p:nvPr>
            <p:ph type="title"/>
          </p:nvPr>
        </p:nvSpPr>
        <p:spPr>
          <a:xfrm>
            <a:off x="4175664" y="-79755"/>
            <a:ext cx="3840670" cy="756920"/>
          </a:xfrm>
          <a:prstGeom prst="rect">
            <a:avLst/>
          </a:prstGeom>
        </p:spPr>
        <p:txBody>
          <a:bodyPr wrap="square" lIns="0" tIns="0" rIns="0" bIns="0">
            <a:spAutoFit/>
          </a:bodyPr>
          <a:lstStyle>
            <a:lvl1pPr>
              <a:defRPr sz="4800" b="1" i="0">
                <a:solidFill>
                  <a:schemeClr val="bg1"/>
                </a:solidFill>
                <a:latin typeface="Arial"/>
                <a:cs typeface="Arial"/>
              </a:defRPr>
            </a:lvl1pPr>
          </a:lstStyle>
          <a:p>
            <a:endParaRPr/>
          </a:p>
        </p:txBody>
      </p:sp>
      <p:sp>
        <p:nvSpPr>
          <p:cNvPr id="3" name="Holder 3"/>
          <p:cNvSpPr>
            <a:spLocks noGrp="1"/>
          </p:cNvSpPr>
          <p:nvPr>
            <p:ph type="body" idx="1"/>
          </p:nvPr>
        </p:nvSpPr>
        <p:spPr>
          <a:xfrm>
            <a:off x="441811" y="2080767"/>
            <a:ext cx="10570845" cy="3238500"/>
          </a:xfrm>
          <a:prstGeom prst="rect">
            <a:avLst/>
          </a:prstGeom>
        </p:spPr>
        <p:txBody>
          <a:bodyPr wrap="square" lIns="0" tIns="0" rIns="0" bIns="0">
            <a:spAutoFit/>
          </a:bodyPr>
          <a:lstStyle>
            <a:lvl1pPr>
              <a:defRPr sz="1900" b="0" i="0">
                <a:solidFill>
                  <a:schemeClr val="tx1"/>
                </a:solidFill>
                <a:latin typeface="Roboto"/>
                <a:cs typeface="Roboto"/>
              </a:defRPr>
            </a:lvl1pPr>
          </a:lstStyle>
          <a:p>
            <a:endParaRPr/>
          </a:p>
        </p:txBody>
      </p:sp>
      <p:sp>
        <p:nvSpPr>
          <p:cNvPr id="4" name="Holder 4"/>
          <p:cNvSpPr>
            <a:spLocks noGrp="1"/>
          </p:cNvSpPr>
          <p:nvPr>
            <p:ph type="ftr" sz="quarter" idx="5"/>
          </p:nvPr>
        </p:nvSpPr>
        <p:spPr>
          <a:xfrm>
            <a:off x="76269" y="6652472"/>
            <a:ext cx="1776730" cy="196215"/>
          </a:xfrm>
          <a:prstGeom prst="rect">
            <a:avLst/>
          </a:prstGeom>
        </p:spPr>
        <p:txBody>
          <a:bodyPr wrap="square" lIns="0" tIns="0" rIns="0" bIns="0">
            <a:spAutoFit/>
          </a:bodyPr>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22-Dec-20</a:t>
            </a:fld>
            <a:endParaRPr lang="en-US"/>
          </a:p>
        </p:txBody>
      </p:sp>
      <p:sp>
        <p:nvSpPr>
          <p:cNvPr id="6" name="Holder 6"/>
          <p:cNvSpPr>
            <a:spLocks noGrp="1"/>
          </p:cNvSpPr>
          <p:nvPr>
            <p:ph type="sldNum" sz="quarter" idx="7"/>
          </p:nvPr>
        </p:nvSpPr>
        <p:spPr>
          <a:xfrm>
            <a:off x="11401037" y="6634184"/>
            <a:ext cx="617854" cy="196215"/>
          </a:xfrm>
          <a:prstGeom prst="rect">
            <a:avLst/>
          </a:prstGeom>
        </p:spPr>
        <p:txBody>
          <a:bodyPr wrap="square" lIns="0" tIns="0" rIns="0" bIns="0">
            <a:spAutoFit/>
          </a:bodyPr>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3145329245"/>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3.emf"/><Relationship Id="rId4" Type="http://schemas.openxmlformats.org/officeDocument/2006/relationships/image" Target="../media/image1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image" Target="../media/image13.emf"/><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who.int/emergencies/diseases/novel-coronavirus-2019/technical-guidance"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3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hyperlink" Target="https://cms.who.int/teams/regulation-prequalification/covid-19" TargetMode="External"/><Relationship Id="rId2"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36.png"/><Relationship Id="rId4" Type="http://schemas.openxmlformats.org/officeDocument/2006/relationships/hyperlink" Target="https://apps.who.int/iris/bitstream/handle/10665/336603/WHO-2019-nCoV-Vaccine_deployment-2020.1-eng.pdf" TargetMode="External"/></Relationships>
</file>

<file path=ppt/slides/_rels/slide3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38.png"/></Relationships>
</file>

<file path=ppt/slides/_rels/slide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hyperlink" Target="https://extranet.who.int/sph/docs/file/1757"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hyperlink" Target="mailto:rashforda@who.int" TargetMode="External"/><Relationship Id="rId13" Type="http://schemas.openxmlformats.org/officeDocument/2006/relationships/hyperlink" Target="https://www.who.int/health-topics/coronavirus" TargetMode="External"/><Relationship Id="rId3" Type="http://schemas.openxmlformats.org/officeDocument/2006/relationships/hyperlink" Target="https://www.who.int/emergencies/diseases/novel-coronavirus-2019" TargetMode="External"/><Relationship Id="rId7" Type="http://schemas.openxmlformats.org/officeDocument/2006/relationships/hyperlink" Target="mailto:schmidtt@who.int" TargetMode="External"/><Relationship Id="rId12" Type="http://schemas.openxmlformats.org/officeDocument/2006/relationships/hyperlink" Target="mailto:eshofoniea@who.int" TargetMode="External"/><Relationship Id="rId2" Type="http://schemas.openxmlformats.org/officeDocument/2006/relationships/notesSlide" Target="../notesSlides/notesSlide30.xml"/><Relationship Id="rId16" Type="http://schemas.openxmlformats.org/officeDocument/2006/relationships/image" Target="../media/image43.png"/><Relationship Id="rId1" Type="http://schemas.openxmlformats.org/officeDocument/2006/relationships/slideLayout" Target="../slideLayouts/slideLayout2.xml"/><Relationship Id="rId6" Type="http://schemas.openxmlformats.org/officeDocument/2006/relationships/hyperlink" Target="mailto:samhourid@who.int" TargetMode="External"/><Relationship Id="rId11" Type="http://schemas.openxmlformats.org/officeDocument/2006/relationships/hyperlink" Target="mailto:htikem@who.int" TargetMode="External"/><Relationship Id="rId5" Type="http://schemas.openxmlformats.org/officeDocument/2006/relationships/hyperlink" Target="mailto:stephenm@who.int" TargetMode="External"/><Relationship Id="rId15" Type="http://schemas.openxmlformats.org/officeDocument/2006/relationships/hyperlink" Target="https://www.who.int/ihr/procedures/simulation-exercise/en/" TargetMode="External"/><Relationship Id="rId10" Type="http://schemas.openxmlformats.org/officeDocument/2006/relationships/hyperlink" Target="mailto:katom@who.int" TargetMode="External"/><Relationship Id="rId4" Type="http://schemas.openxmlformats.org/officeDocument/2006/relationships/image" Target="../media/image41.png"/><Relationship Id="rId9" Type="http://schemas.openxmlformats.org/officeDocument/2006/relationships/hyperlink" Target="mailto:andragro@paho.org" TargetMode="External"/><Relationship Id="rId14" Type="http://schemas.openxmlformats.org/officeDocument/2006/relationships/image" Target="../media/image42.png"/></Relationships>
</file>

<file path=ppt/slides/_rels/slide4.xml.rels><?xml version="1.0" encoding="UTF-8" standalone="yes"?>
<Relationships xmlns="http://schemas.openxmlformats.org/package/2006/relationships"><Relationship Id="rId3" Type="http://schemas.openxmlformats.org/officeDocument/2006/relationships/hyperlink" Target="https://www.who.int/emergencies/diseases/novel-coronavirus-2019/situation-reports"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ideo" Target="https://www.youtube.com/embed/5opR6x6NMpQ" TargetMode="External"/><Relationship Id="rId5" Type="http://schemas.openxmlformats.org/officeDocument/2006/relationships/image" Target="../media/image18.jpeg"/><Relationship Id="rId4" Type="http://schemas.openxmlformats.org/officeDocument/2006/relationships/hyperlink" Target="https://youtu.be/5opR6x6NMpQ"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image" Target="../media/image15.png"/><Relationship Id="rId4" Type="http://schemas.openxmlformats.org/officeDocument/2006/relationships/hyperlink" Target="https://cms.who.int/teams/regulation-prequalification/covid-19"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www.who.int/ihr/publications/WHO-WHE-CPI-2017.10/en/"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apps.who.int/iris/bitstream/handle/10665/336603/WHO-2019-nCoV-Vaccine_deployment-2020.1-eng.pdf" TargetMode="External"/><Relationship Id="rId2" Type="http://schemas.openxmlformats.org/officeDocument/2006/relationships/notesSlide" Target="../notesSlides/notesSlide7.xml"/><Relationship Id="rId1" Type="http://schemas.openxmlformats.org/officeDocument/2006/relationships/slideLayout" Target="../slideLayouts/slideLayout18.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2D47E34-2AFC-4195-AEFD-7B181C94227E}"/>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5868" y="0"/>
            <a:ext cx="12191998" cy="6857999"/>
          </a:xfrm>
          <a:prstGeom prst="rect">
            <a:avLst/>
          </a:prstGeom>
        </p:spPr>
      </p:pic>
      <p:sp>
        <p:nvSpPr>
          <p:cNvPr id="5" name="Title 1">
            <a:extLst>
              <a:ext uri="{FF2B5EF4-FFF2-40B4-BE49-F238E27FC236}">
                <a16:creationId xmlns:a16="http://schemas.microsoft.com/office/drawing/2014/main" id="{4A31D9F2-2B61-4C65-9448-4FDEE9FB5005}"/>
              </a:ext>
            </a:extLst>
          </p:cNvPr>
          <p:cNvSpPr>
            <a:spLocks noGrp="1"/>
          </p:cNvSpPr>
          <p:nvPr>
            <p:ph type="ctrTitle"/>
          </p:nvPr>
        </p:nvSpPr>
        <p:spPr>
          <a:xfrm>
            <a:off x="174230" y="1865376"/>
            <a:ext cx="6096000" cy="2186798"/>
          </a:xfrm>
        </p:spPr>
        <p:txBody>
          <a:bodyPr>
            <a:noAutofit/>
          </a:bodyPr>
          <a:lstStyle/>
          <a:p>
            <a:pPr algn="l" rtl="0"/>
            <a:r>
              <a:rPr lang="es" sz="4400" b="1" i="0" u="none" baseline="0">
                <a:solidFill>
                  <a:schemeClr val="bg1"/>
                </a:solidFill>
                <a:latin typeface="Arial" panose="020B0604020202020204" pitchFamily="34" charset="0"/>
                <a:cs typeface="Arial" panose="020B0604020202020204" pitchFamily="34" charset="0"/>
              </a:rPr>
              <a:t>ENFERMEDAD POR EL NUEVO </a:t>
            </a:r>
            <a:br>
              <a:rPr lang="es" sz="4400" b="1">
                <a:solidFill>
                  <a:schemeClr val="bg1"/>
                </a:solidFill>
                <a:latin typeface="Arial" panose="020B0604020202020204" pitchFamily="34" charset="0"/>
                <a:cs typeface="Arial" panose="020B0604020202020204" pitchFamily="34" charset="0"/>
              </a:rPr>
            </a:br>
            <a:r>
              <a:rPr lang="es" sz="4400" b="1" i="0" u="none" baseline="0">
                <a:solidFill>
                  <a:schemeClr val="bg1"/>
                </a:solidFill>
                <a:latin typeface="Arial" panose="020B0604020202020204" pitchFamily="34" charset="0"/>
                <a:cs typeface="Arial" panose="020B0604020202020204" pitchFamily="34" charset="0"/>
              </a:rPr>
              <a:t>CORONAVIRUS </a:t>
            </a:r>
            <a:br>
              <a:rPr lang="es" sz="4400" b="1">
                <a:solidFill>
                  <a:schemeClr val="bg1"/>
                </a:solidFill>
                <a:latin typeface="Arial" panose="020B0604020202020204" pitchFamily="34" charset="0"/>
                <a:cs typeface="Arial" panose="020B0604020202020204" pitchFamily="34" charset="0"/>
              </a:rPr>
            </a:br>
            <a:r>
              <a:rPr lang="es" sz="4400" b="1" i="0" u="none" baseline="0">
                <a:solidFill>
                  <a:schemeClr val="bg1"/>
                </a:solidFill>
                <a:latin typeface="Arial" panose="020B0604020202020204" pitchFamily="34" charset="0"/>
                <a:cs typeface="Arial" panose="020B0604020202020204" pitchFamily="34" charset="0"/>
              </a:rPr>
              <a:t>(COVID-19)</a:t>
            </a:r>
            <a:endParaRPr lang="es" sz="4400">
              <a:solidFill>
                <a:schemeClr val="bg1"/>
              </a:solidFill>
              <a:latin typeface="Arial" panose="020B0604020202020204" pitchFamily="34" charset="0"/>
              <a:cs typeface="Arial" panose="020B0604020202020204" pitchFamily="34" charset="0"/>
            </a:endParaRPr>
          </a:p>
        </p:txBody>
      </p:sp>
      <p:sp>
        <p:nvSpPr>
          <p:cNvPr id="6" name="Subtitle 2">
            <a:extLst>
              <a:ext uri="{FF2B5EF4-FFF2-40B4-BE49-F238E27FC236}">
                <a16:creationId xmlns:a16="http://schemas.microsoft.com/office/drawing/2014/main" id="{7CDBE3B2-F9E5-4D1D-88B4-8E95F442DF66}"/>
              </a:ext>
            </a:extLst>
          </p:cNvPr>
          <p:cNvSpPr>
            <a:spLocks noGrp="1"/>
          </p:cNvSpPr>
          <p:nvPr>
            <p:ph type="subTitle" idx="1"/>
          </p:nvPr>
        </p:nvSpPr>
        <p:spPr>
          <a:xfrm>
            <a:off x="7769465" y="3548260"/>
            <a:ext cx="4306277" cy="1065066"/>
          </a:xfrm>
        </p:spPr>
        <p:txBody>
          <a:bodyPr>
            <a:normAutofit fontScale="92500"/>
          </a:bodyPr>
          <a:lstStyle/>
          <a:p>
            <a:pPr algn="r" rtl="0"/>
            <a:r>
              <a:rPr lang="es" sz="3600" b="1" i="0" u="none" baseline="0">
                <a:solidFill>
                  <a:srgbClr val="0092CB"/>
                </a:solidFill>
              </a:rPr>
              <a:t>NOMBRE DEL PAÍS</a:t>
            </a:r>
            <a:endParaRPr lang="es" sz="3600" dirty="0">
              <a:solidFill>
                <a:srgbClr val="0092CB"/>
              </a:solidFill>
            </a:endParaRPr>
          </a:p>
          <a:p>
            <a:pPr algn="r" rtl="0"/>
            <a:r>
              <a:rPr lang="es" sz="2000" b="1" i="0" u="none" baseline="0">
                <a:solidFill>
                  <a:srgbClr val="0092CB"/>
                </a:solidFill>
              </a:rPr>
              <a:t>Fecha y lugar</a:t>
            </a:r>
            <a:endParaRPr lang="es" sz="2000" dirty="0">
              <a:solidFill>
                <a:srgbClr val="0092CB"/>
              </a:solidFill>
            </a:endParaRPr>
          </a:p>
        </p:txBody>
      </p:sp>
      <p:sp>
        <p:nvSpPr>
          <p:cNvPr id="7" name="Rectangle 6">
            <a:extLst>
              <a:ext uri="{FF2B5EF4-FFF2-40B4-BE49-F238E27FC236}">
                <a16:creationId xmlns:a16="http://schemas.microsoft.com/office/drawing/2014/main" id="{8062DF02-DEA5-49F3-A3BE-DD71F23B12A7}"/>
              </a:ext>
            </a:extLst>
          </p:cNvPr>
          <p:cNvSpPr/>
          <p:nvPr/>
        </p:nvSpPr>
        <p:spPr>
          <a:xfrm>
            <a:off x="2861363" y="4981610"/>
            <a:ext cx="7893344" cy="1015663"/>
          </a:xfrm>
          <a:prstGeom prst="rect">
            <a:avLst/>
          </a:prstGeom>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 sz="2000" b="1" i="0" u="none" strike="noStrike" kern="1200" cap="none" spc="0" normalizeH="0" baseline="0">
                <a:ln>
                  <a:noFill/>
                </a:ln>
                <a:solidFill>
                  <a:srgbClr val="D86422"/>
                </a:solidFill>
                <a:effectLst/>
                <a:uLnTx/>
                <a:uFillTx/>
                <a:latin typeface="Arial" panose="020B0604020202020204"/>
                <a:ea typeface="+mn-ea"/>
                <a:cs typeface="Arial"/>
              </a:rPr>
              <a:t>PLAN NACIONAL DE DESPLIEGUE Y VACUNACIÓN:</a:t>
            </a:r>
          </a:p>
          <a:p>
            <a:pPr algn="ctr" rtl="0"/>
            <a:r>
              <a:rPr lang="es" sz="2000" b="1" i="0" u="none" baseline="0">
                <a:solidFill>
                  <a:srgbClr val="D86422"/>
                </a:solidFill>
                <a:latin typeface="Arial" panose="020B0604020202020204"/>
                <a:cs typeface="Arial"/>
              </a:rPr>
              <a:t>REGLAMENTACIÓN, SUPERVISIÓN Y SEGURIDAD </a:t>
            </a:r>
          </a:p>
          <a:p>
            <a:pPr algn="ctr" rtl="0"/>
            <a:r>
              <a:rPr kumimoji="0" lang="es" sz="2000" b="1" i="0" u="none" strike="noStrike" kern="1200" cap="none" spc="0" normalizeH="0" baseline="0">
                <a:ln>
                  <a:noFill/>
                </a:ln>
                <a:solidFill>
                  <a:srgbClr val="D86422"/>
                </a:solidFill>
                <a:effectLst/>
                <a:uLnTx/>
                <a:uFillTx/>
                <a:latin typeface="Arial" panose="020B0604020202020204"/>
                <a:ea typeface="+mn-ea"/>
                <a:cs typeface="Arial"/>
              </a:rPr>
              <a:t>EJERCICIO DE SIMULACIÓN</a:t>
            </a:r>
          </a:p>
        </p:txBody>
      </p:sp>
      <p:pic>
        <p:nvPicPr>
          <p:cNvPr id="11" name="Picture 10">
            <a:extLst>
              <a:ext uri="{FF2B5EF4-FFF2-40B4-BE49-F238E27FC236}">
                <a16:creationId xmlns:a16="http://schemas.microsoft.com/office/drawing/2014/main" id="{36AF0388-E07F-4509-9418-2BF27CB8EE5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33328" y="6219746"/>
            <a:ext cx="1149414" cy="496882"/>
          </a:xfrm>
          <a:prstGeom prst="rect">
            <a:avLst/>
          </a:prstGeom>
        </p:spPr>
      </p:pic>
      <p:pic>
        <p:nvPicPr>
          <p:cNvPr id="10" name="Picture 9" descr="https://extranet.who.int/datacol/uploaded_files/475/22030/49075/WHO-SP-C-H_th.jpg">
            <a:extLst>
              <a:ext uri="{FF2B5EF4-FFF2-40B4-BE49-F238E27FC236}">
                <a16:creationId xmlns:a16="http://schemas.microsoft.com/office/drawing/2014/main" id="{C7919DFC-5FCB-400A-B9D4-3BFBE42FC80C}"/>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425052" y="6216883"/>
            <a:ext cx="2009775" cy="499745"/>
          </a:xfrm>
          <a:prstGeom prst="rect">
            <a:avLst/>
          </a:prstGeom>
          <a:noFill/>
          <a:ln>
            <a:noFill/>
          </a:ln>
        </p:spPr>
      </p:pic>
      <p:pic>
        <p:nvPicPr>
          <p:cNvPr id="12" name="Picture 11">
            <a:extLst>
              <a:ext uri="{FF2B5EF4-FFF2-40B4-BE49-F238E27FC236}">
                <a16:creationId xmlns:a16="http://schemas.microsoft.com/office/drawing/2014/main" id="{9F4A27DA-8488-47E6-8A4B-2BF83CD381B7}"/>
              </a:ext>
            </a:extLst>
          </p:cNvPr>
          <p:cNvPicPr/>
          <p:nvPr/>
        </p:nvPicPr>
        <p:blipFill>
          <a:blip r:embed="rId5"/>
          <a:stretch>
            <a:fillRect/>
          </a:stretch>
        </p:blipFill>
        <p:spPr>
          <a:xfrm>
            <a:off x="10563070" y="6032137"/>
            <a:ext cx="1623060" cy="702945"/>
          </a:xfrm>
          <a:prstGeom prst="rect">
            <a:avLst/>
          </a:prstGeom>
        </p:spPr>
      </p:pic>
    </p:spTree>
    <p:extLst>
      <p:ext uri="{BB962C8B-B14F-4D97-AF65-F5344CB8AC3E}">
        <p14:creationId xmlns:p14="http://schemas.microsoft.com/office/powerpoint/2010/main" val="39311554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pPr algn="l" rtl="0"/>
            <a:r>
              <a:rPr lang="es" b="1" i="0" u="none" baseline="0"/>
              <a:t>Objetivos del ejercicio de simulación</a:t>
            </a: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393192" y="1017346"/>
            <a:ext cx="10960608" cy="5159617"/>
          </a:xfrm>
        </p:spPr>
        <p:txBody>
          <a:bodyPr>
            <a:normAutofit fontScale="70000" lnSpcReduction="20000"/>
          </a:bodyPr>
          <a:lstStyle/>
          <a:p>
            <a:pPr marL="0" lvl="0" indent="0" algn="l" rtl="0">
              <a:lnSpc>
                <a:spcPct val="120000"/>
              </a:lnSpc>
              <a:spcBef>
                <a:spcPts val="700"/>
              </a:spcBef>
              <a:buClr>
                <a:schemeClr val="tx1"/>
              </a:buClr>
              <a:buSzPct val="100000"/>
              <a:buNone/>
            </a:pPr>
            <a:r>
              <a:rPr lang="es" sz="3200" b="1" i="0" u="none" baseline="0">
                <a:solidFill>
                  <a:schemeClr val="accent3"/>
                </a:solidFill>
                <a:latin typeface="+mj-lt"/>
                <a:cs typeface="Calibri" panose="020F0502020204030204" pitchFamily="34" charset="0"/>
              </a:rPr>
              <a:t>Objetivos específicos</a:t>
            </a:r>
            <a:endParaRPr lang="es" sz="3200">
              <a:solidFill>
                <a:schemeClr val="accent3"/>
              </a:solidFill>
              <a:latin typeface="+mj-lt"/>
              <a:cs typeface="Calibri" panose="020F0502020204030204" pitchFamily="34" charset="0"/>
            </a:endParaRPr>
          </a:p>
          <a:p>
            <a:pPr marL="457200" lvl="0" indent="-457200" algn="l" rtl="0">
              <a:lnSpc>
                <a:spcPct val="120000"/>
              </a:lnSpc>
              <a:spcBef>
                <a:spcPts val="0"/>
              </a:spcBef>
              <a:buClr>
                <a:schemeClr val="tx1"/>
              </a:buClr>
              <a:buSzPct val="100000"/>
              <a:buFont typeface="+mj-lt"/>
              <a:buAutoNum type="arabicPeriod"/>
            </a:pPr>
            <a:r>
              <a:rPr lang="es" b="0" i="0" u="none" baseline="0">
                <a:solidFill>
                  <a:prstClr val="black"/>
                </a:solidFill>
                <a:latin typeface="+mj-lt"/>
                <a:cs typeface="Calibri" panose="020F0502020204030204" pitchFamily="34" charset="0"/>
              </a:rPr>
              <a:t>Examinar el marco regulador actual para la aprobación de la vacuna:    </a:t>
            </a:r>
          </a:p>
          <a:p>
            <a:pPr marL="914400" lvl="1" indent="-457200" algn="l" rtl="0">
              <a:lnSpc>
                <a:spcPct val="120000"/>
              </a:lnSpc>
              <a:spcBef>
                <a:spcPts val="0"/>
              </a:spcBef>
              <a:buClr>
                <a:schemeClr val="tx1"/>
              </a:buClr>
              <a:buSzPct val="100000"/>
              <a:buFont typeface="+mj-lt"/>
              <a:buAutoNum type="alphaLcPeriod"/>
            </a:pPr>
            <a:r>
              <a:rPr lang="es" b="0" i="0" u="none" baseline="0">
                <a:solidFill>
                  <a:prstClr val="black"/>
                </a:solidFill>
                <a:latin typeface="+mj-lt"/>
                <a:cs typeface="Calibri" panose="020F0502020204030204" pitchFamily="34" charset="0"/>
              </a:rPr>
              <a:t>examen de la actual aprobación reglamentaria de emergencia establecida; </a:t>
            </a:r>
          </a:p>
          <a:p>
            <a:pPr marL="914400" lvl="1" indent="-457200" algn="l" rtl="0">
              <a:lnSpc>
                <a:spcPct val="120000"/>
              </a:lnSpc>
              <a:spcBef>
                <a:spcPts val="0"/>
              </a:spcBef>
              <a:buClr>
                <a:schemeClr val="tx1"/>
              </a:buClr>
              <a:buSzPct val="100000"/>
              <a:buFont typeface="+mj-lt"/>
              <a:buAutoNum type="alphaLcPeriod"/>
            </a:pPr>
            <a:r>
              <a:rPr lang="es" b="0" i="0" u="none" baseline="0">
                <a:solidFill>
                  <a:prstClr val="black"/>
                </a:solidFill>
                <a:latin typeface="+mj-lt"/>
                <a:cs typeface="Calibri" panose="020F0502020204030204" pitchFamily="34" charset="0"/>
              </a:rPr>
              <a:t>definición de las vías para la aprobación de emergencia y la importación, según sea necesario;</a:t>
            </a:r>
          </a:p>
          <a:p>
            <a:pPr marL="914400" lvl="1" indent="-457200" algn="l" rtl="0">
              <a:lnSpc>
                <a:spcPct val="120000"/>
              </a:lnSpc>
              <a:spcBef>
                <a:spcPts val="0"/>
              </a:spcBef>
              <a:buClr>
                <a:schemeClr val="tx1"/>
              </a:buClr>
              <a:buSzPct val="100000"/>
              <a:buFont typeface="+mj-lt"/>
              <a:buAutoNum type="alphaLcPeriod"/>
            </a:pPr>
            <a:r>
              <a:rPr lang="es" b="0" i="0" u="none" baseline="0">
                <a:solidFill>
                  <a:prstClr val="black"/>
                </a:solidFill>
                <a:latin typeface="+mj-lt"/>
                <a:cs typeface="Calibri" panose="020F0502020204030204" pitchFamily="34" charset="0"/>
              </a:rPr>
              <a:t>finalización de las disposiciones para la concesión de licencias a las vacunas y para los mecanismos de suministro de las vacunas.</a:t>
            </a:r>
          </a:p>
          <a:p>
            <a:pPr marL="457200" lvl="1" indent="0" algn="l" rtl="0">
              <a:lnSpc>
                <a:spcPct val="120000"/>
              </a:lnSpc>
              <a:spcBef>
                <a:spcPts val="0"/>
              </a:spcBef>
              <a:buClr>
                <a:schemeClr val="tx1"/>
              </a:buClr>
              <a:buSzPct val="100000"/>
              <a:buNone/>
            </a:pPr>
            <a:endParaRPr lang="es">
              <a:solidFill>
                <a:prstClr val="black"/>
              </a:solidFill>
              <a:latin typeface="+mj-lt"/>
              <a:cs typeface="Calibri" panose="020F0502020204030204" pitchFamily="34" charset="0"/>
            </a:endParaRPr>
          </a:p>
          <a:p>
            <a:pPr marL="457200" lvl="0" indent="-457200" algn="l" rtl="0">
              <a:lnSpc>
                <a:spcPct val="120000"/>
              </a:lnSpc>
              <a:spcBef>
                <a:spcPts val="0"/>
              </a:spcBef>
              <a:buClr>
                <a:schemeClr val="tx1"/>
              </a:buClr>
              <a:buSzPct val="100000"/>
              <a:buFont typeface="+mj-lt"/>
              <a:buAutoNum type="arabicPeriod"/>
            </a:pPr>
            <a:r>
              <a:rPr lang="es" b="0" i="0" u="none" baseline="0">
                <a:solidFill>
                  <a:prstClr val="black"/>
                </a:solidFill>
                <a:latin typeface="+mj-lt"/>
                <a:cs typeface="Calibri" panose="020F0502020204030204" pitchFamily="34" charset="0"/>
              </a:rPr>
              <a:t>Verificar la administración correcta de las vacunas:</a:t>
            </a:r>
          </a:p>
          <a:p>
            <a:pPr marL="914400" lvl="1" indent="-457200" algn="l" rtl="0">
              <a:lnSpc>
                <a:spcPct val="120000"/>
              </a:lnSpc>
              <a:spcBef>
                <a:spcPts val="0"/>
              </a:spcBef>
              <a:buClr>
                <a:schemeClr val="tx1"/>
              </a:buClr>
              <a:buSzPct val="100000"/>
              <a:buFont typeface="+mj-lt"/>
              <a:buAutoNum type="arabicPeriod"/>
            </a:pPr>
            <a:r>
              <a:rPr lang="es" b="0" i="0" u="none" baseline="0">
                <a:solidFill>
                  <a:prstClr val="black"/>
                </a:solidFill>
                <a:latin typeface="+mj-lt"/>
                <a:cs typeface="Calibri" panose="020F0502020204030204" pitchFamily="34" charset="0"/>
              </a:rPr>
              <a:t>autorización de la manipulación, el almacenamiento y el envío;</a:t>
            </a:r>
          </a:p>
          <a:p>
            <a:pPr marL="914400" lvl="1" indent="-457200" algn="l" rtl="0">
              <a:lnSpc>
                <a:spcPct val="120000"/>
              </a:lnSpc>
              <a:spcBef>
                <a:spcPts val="0"/>
              </a:spcBef>
              <a:buClr>
                <a:schemeClr val="tx1"/>
              </a:buClr>
              <a:buSzPct val="100000"/>
              <a:buFont typeface="+mj-lt"/>
              <a:buAutoNum type="arabicPeriod"/>
            </a:pPr>
            <a:r>
              <a:rPr lang="es" b="0" i="0" u="none" baseline="0">
                <a:solidFill>
                  <a:prstClr val="black"/>
                </a:solidFill>
                <a:latin typeface="+mj-lt"/>
                <a:cs typeface="Calibri" panose="020F0502020204030204" pitchFamily="34" charset="0"/>
              </a:rPr>
              <a:t>autorización de los centros de vacunación;</a:t>
            </a:r>
          </a:p>
          <a:p>
            <a:pPr marL="914400" lvl="1" indent="-457200" algn="l" rtl="0">
              <a:lnSpc>
                <a:spcPct val="120000"/>
              </a:lnSpc>
              <a:spcBef>
                <a:spcPts val="0"/>
              </a:spcBef>
              <a:buClr>
                <a:schemeClr val="tx1"/>
              </a:buClr>
              <a:buSzPct val="100000"/>
              <a:buFont typeface="+mj-lt"/>
              <a:buAutoNum type="arabicPeriod"/>
            </a:pPr>
            <a:r>
              <a:rPr lang="es" b="0" i="0" u="none" baseline="0">
                <a:solidFill>
                  <a:prstClr val="black"/>
                </a:solidFill>
                <a:latin typeface="+mj-lt"/>
                <a:cs typeface="Calibri" panose="020F0502020204030204" pitchFamily="34" charset="0"/>
              </a:rPr>
              <a:t>autorización del personal encargado de la vacunación;</a:t>
            </a:r>
          </a:p>
          <a:p>
            <a:pPr marL="457200" lvl="1" indent="0" algn="l" rtl="0">
              <a:lnSpc>
                <a:spcPct val="120000"/>
              </a:lnSpc>
              <a:spcBef>
                <a:spcPts val="0"/>
              </a:spcBef>
              <a:buClr>
                <a:schemeClr val="tx1"/>
              </a:buClr>
              <a:buSzPct val="100000"/>
              <a:buNone/>
            </a:pPr>
            <a:endParaRPr lang="es">
              <a:solidFill>
                <a:prstClr val="black"/>
              </a:solidFill>
              <a:latin typeface="+mj-lt"/>
              <a:cs typeface="Calibri" panose="020F0502020204030204" pitchFamily="34" charset="0"/>
            </a:endParaRPr>
          </a:p>
          <a:p>
            <a:pPr marL="457200" indent="-457200" algn="l" rtl="0">
              <a:lnSpc>
                <a:spcPct val="120000"/>
              </a:lnSpc>
              <a:spcBef>
                <a:spcPts val="0"/>
              </a:spcBef>
              <a:buClr>
                <a:schemeClr val="tx1"/>
              </a:buClr>
              <a:buSzPct val="100000"/>
              <a:buFont typeface="+mj-lt"/>
              <a:buAutoNum type="arabicPeriod"/>
            </a:pPr>
            <a:r>
              <a:rPr lang="es" b="0" i="0" u="none" baseline="0">
                <a:solidFill>
                  <a:prstClr val="black"/>
                </a:solidFill>
                <a:latin typeface="+mj-lt"/>
                <a:cs typeface="Calibri" panose="020F0502020204030204" pitchFamily="34" charset="0"/>
              </a:rPr>
              <a:t>Definir los retos en materia de reglamentación y seguridad de la vacunación.</a:t>
            </a:r>
            <a:r>
              <a:rPr lang="es" sz="3200" b="0" i="0" u="none" baseline="0">
                <a:solidFill>
                  <a:prstClr val="black"/>
                </a:solidFill>
                <a:latin typeface="+mj-lt"/>
                <a:cs typeface="Calibri" panose="020F0502020204030204" pitchFamily="34" charset="0"/>
              </a:rPr>
              <a:t> </a:t>
            </a:r>
          </a:p>
          <a:p>
            <a:pPr marL="914400" lvl="1" indent="-457200" algn="l" rtl="0">
              <a:lnSpc>
                <a:spcPct val="120000"/>
              </a:lnSpc>
              <a:spcBef>
                <a:spcPts val="0"/>
              </a:spcBef>
              <a:buClr>
                <a:schemeClr val="tx1"/>
              </a:buClr>
              <a:buSzPct val="100000"/>
              <a:buFont typeface="+mj-lt"/>
              <a:buAutoNum type="alphaLcPeriod"/>
            </a:pPr>
            <a:r>
              <a:rPr lang="es" sz="2500" b="0" i="0" u="none" baseline="0">
                <a:solidFill>
                  <a:prstClr val="black"/>
                </a:solidFill>
                <a:latin typeface="+mj-lt"/>
                <a:cs typeface="Calibri" panose="020F0502020204030204" pitchFamily="34" charset="0"/>
              </a:rPr>
              <a:t>examen de la vigilancia de la seguridad, gestión de los eventos adversos posvacunales y seguridad de las inyecciones; </a:t>
            </a:r>
          </a:p>
          <a:p>
            <a:pPr marL="914400" lvl="1" indent="-457200" algn="l" rtl="0">
              <a:lnSpc>
                <a:spcPct val="120000"/>
              </a:lnSpc>
              <a:spcBef>
                <a:spcPts val="0"/>
              </a:spcBef>
              <a:buClr>
                <a:schemeClr val="tx1"/>
              </a:buClr>
              <a:buSzPct val="100000"/>
              <a:buFont typeface="+mj-lt"/>
              <a:buAutoNum type="alphaLcPeriod"/>
            </a:pPr>
            <a:r>
              <a:rPr lang="es" sz="2500" b="0" i="0" u="none" baseline="0">
                <a:solidFill>
                  <a:prstClr val="black"/>
                </a:solidFill>
                <a:latin typeface="+mj-lt"/>
                <a:cs typeface="Calibri" panose="020F0502020204030204" pitchFamily="34" charset="0"/>
              </a:rPr>
              <a:t>rastreo y gestión de la liberación de lotes; </a:t>
            </a:r>
          </a:p>
          <a:p>
            <a:pPr marL="914400" lvl="1" indent="-457200" algn="l" rtl="0">
              <a:lnSpc>
                <a:spcPct val="120000"/>
              </a:lnSpc>
              <a:spcBef>
                <a:spcPts val="0"/>
              </a:spcBef>
              <a:buClr>
                <a:schemeClr val="tx1"/>
              </a:buClr>
              <a:buSzPct val="100000"/>
              <a:buFont typeface="+mj-lt"/>
              <a:buAutoNum type="alphaLcPeriod"/>
            </a:pPr>
            <a:r>
              <a:rPr lang="es" b="0" i="0" u="none" baseline="0">
                <a:solidFill>
                  <a:prstClr val="black"/>
                </a:solidFill>
                <a:latin typeface="+mj-lt"/>
                <a:cs typeface="Calibri" panose="020F0502020204030204" pitchFamily="34" charset="0"/>
              </a:rPr>
              <a:t>seguimiento y presentación de informes.  </a:t>
            </a:r>
          </a:p>
          <a:p>
            <a:pPr marL="914400" lvl="1" indent="-457200" algn="l" rtl="0">
              <a:lnSpc>
                <a:spcPct val="120000"/>
              </a:lnSpc>
              <a:spcBef>
                <a:spcPts val="0"/>
              </a:spcBef>
              <a:buClr>
                <a:schemeClr val="tx1"/>
              </a:buClr>
              <a:buSzPct val="100000"/>
              <a:buFont typeface="+mj-lt"/>
              <a:buAutoNum type="alphaLcPeriod"/>
            </a:pPr>
            <a:endParaRPr lang="es">
              <a:solidFill>
                <a:prstClr val="black"/>
              </a:solidFill>
              <a:latin typeface="+mj-lt"/>
              <a:cs typeface="Calibri" panose="020F0502020204030204" pitchFamily="34" charset="0"/>
            </a:endParaRPr>
          </a:p>
          <a:p>
            <a:pPr marL="971550" lvl="1" indent="-514350" algn="l" rtl="0">
              <a:lnSpc>
                <a:spcPct val="120000"/>
              </a:lnSpc>
              <a:spcBef>
                <a:spcPts val="0"/>
              </a:spcBef>
              <a:buClr>
                <a:schemeClr val="tx1"/>
              </a:buClr>
              <a:buSzPct val="100000"/>
              <a:buFont typeface="+mj-lt"/>
              <a:buAutoNum type="alphaLcPeriod"/>
            </a:pPr>
            <a:endParaRPr lang="es" sz="2800">
              <a:solidFill>
                <a:prstClr val="black"/>
              </a:solidFill>
              <a:latin typeface="+mj-lt"/>
              <a:cs typeface="Calibri" panose="020F0502020204030204" pitchFamily="34" charset="0"/>
            </a:endParaRPr>
          </a:p>
          <a:p>
            <a:pPr marL="457200" lvl="0" indent="-457200" algn="l" rtl="0">
              <a:lnSpc>
                <a:spcPct val="120000"/>
              </a:lnSpc>
              <a:spcBef>
                <a:spcPts val="0"/>
              </a:spcBef>
              <a:buClr>
                <a:schemeClr val="tx1"/>
              </a:buClr>
              <a:buSzPct val="100000"/>
              <a:buFont typeface="+mj-lt"/>
              <a:buAutoNum type="arabicPeriod"/>
            </a:pPr>
            <a:endParaRPr lang="es" sz="3200">
              <a:latin typeface="+mj-lt"/>
            </a:endParaRP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pPr algn="l" rtl="0"/>
            <a:fld id="{7EA682B2-33C9-4D4F-9A18-C7D5F7FE2751}" type="datetime3">
              <a:rPr lang="es-ES"/>
              <a:t>22.12.20</a:t>
            </a:fld>
            <a:endParaRPr lang="es"/>
          </a:p>
        </p:txBody>
      </p:sp>
    </p:spTree>
    <p:extLst>
      <p:ext uri="{BB962C8B-B14F-4D97-AF65-F5344CB8AC3E}">
        <p14:creationId xmlns:p14="http://schemas.microsoft.com/office/powerpoint/2010/main" val="36200134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pPr algn="l" rtl="0"/>
            <a:r>
              <a:rPr lang="es" b="1" i="0" u="none" baseline="0">
                <a:latin typeface="Arial"/>
                <a:cs typeface="Arial"/>
              </a:rPr>
              <a:t>Equipo de gestión del ejercicio</a:t>
            </a: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965200" y="834118"/>
            <a:ext cx="9966960" cy="5465750"/>
          </a:xfrm>
        </p:spPr>
        <p:txBody>
          <a:bodyPr>
            <a:noAutofit/>
          </a:bodyPr>
          <a:lstStyle/>
          <a:p>
            <a:pPr marL="0" lvl="0" indent="0" algn="l" rtl="0">
              <a:lnSpc>
                <a:spcPct val="100000"/>
              </a:lnSpc>
              <a:spcBef>
                <a:spcPts val="700"/>
              </a:spcBef>
              <a:buClr>
                <a:schemeClr val="tx1"/>
              </a:buClr>
              <a:buSzPct val="100000"/>
              <a:buNone/>
            </a:pPr>
            <a:endParaRPr lang="es" sz="2600">
              <a:latin typeface="+mj-lt"/>
              <a:cs typeface="Calibri" panose="020F0502020204030204" pitchFamily="34" charset="0"/>
            </a:endParaRPr>
          </a:p>
          <a:p>
            <a:pPr marL="0" lvl="0" indent="0" algn="l" rtl="0">
              <a:lnSpc>
                <a:spcPct val="100000"/>
              </a:lnSpc>
              <a:spcBef>
                <a:spcPts val="700"/>
              </a:spcBef>
              <a:buClr>
                <a:schemeClr val="tx1"/>
              </a:buClr>
              <a:buSzPct val="100000"/>
              <a:buNone/>
            </a:pPr>
            <a:r>
              <a:rPr lang="es" sz="2600" b="1" i="0" u="none" baseline="0">
                <a:solidFill>
                  <a:schemeClr val="accent3"/>
                </a:solidFill>
                <a:latin typeface="+mj-lt"/>
                <a:cs typeface="Calibri" panose="020F0502020204030204" pitchFamily="34" charset="0"/>
              </a:rPr>
              <a:t>Funciones</a:t>
            </a:r>
          </a:p>
          <a:p>
            <a:pPr marL="0" lvl="0" indent="0" algn="l" rtl="0">
              <a:lnSpc>
                <a:spcPct val="100000"/>
              </a:lnSpc>
              <a:spcBef>
                <a:spcPts val="700"/>
              </a:spcBef>
              <a:buClr>
                <a:schemeClr val="tx1"/>
              </a:buClr>
              <a:buSzPct val="100000"/>
              <a:buNone/>
            </a:pPr>
            <a:endParaRPr lang="es" sz="2600" b="1">
              <a:solidFill>
                <a:schemeClr val="accent3"/>
              </a:solidFill>
              <a:latin typeface="+mj-lt"/>
              <a:cs typeface="Calibri" panose="020F0502020204030204" pitchFamily="34" charset="0"/>
            </a:endParaRPr>
          </a:p>
          <a:p>
            <a:pPr marL="0" lvl="0" indent="0" algn="l" rtl="0">
              <a:lnSpc>
                <a:spcPct val="150000"/>
              </a:lnSpc>
              <a:spcBef>
                <a:spcPts val="700"/>
              </a:spcBef>
              <a:buClr>
                <a:schemeClr val="tx1"/>
              </a:buClr>
              <a:buSzPct val="100000"/>
              <a:buNone/>
            </a:pPr>
            <a:r>
              <a:rPr lang="es" sz="2600" b="0" i="0" u="none" baseline="0">
                <a:latin typeface="+mj-lt"/>
                <a:cs typeface="Calibri" panose="020F0502020204030204" pitchFamily="34" charset="0"/>
              </a:rPr>
              <a:t>Facilitación: (indique los nombres)</a:t>
            </a:r>
          </a:p>
          <a:p>
            <a:pPr marL="0" lvl="0" indent="0" algn="l" rtl="0">
              <a:lnSpc>
                <a:spcPct val="150000"/>
              </a:lnSpc>
              <a:spcBef>
                <a:spcPts val="700"/>
              </a:spcBef>
              <a:buClr>
                <a:schemeClr val="tx1"/>
              </a:buClr>
              <a:buSzPct val="100000"/>
              <a:buNone/>
            </a:pPr>
            <a:r>
              <a:rPr lang="es" sz="2600" b="0" i="0" u="none" baseline="0">
                <a:latin typeface="+mj-lt"/>
                <a:cs typeface="Calibri" panose="020F0502020204030204" pitchFamily="34" charset="0"/>
              </a:rPr>
              <a:t>Evaluador/relator: (indique los nombres) </a:t>
            </a:r>
          </a:p>
          <a:p>
            <a:pPr marL="0" lvl="0" indent="0" algn="l" rtl="0">
              <a:lnSpc>
                <a:spcPct val="150000"/>
              </a:lnSpc>
              <a:spcBef>
                <a:spcPts val="700"/>
              </a:spcBef>
              <a:buClr>
                <a:schemeClr val="tx1"/>
              </a:buClr>
              <a:buSzPct val="100000"/>
              <a:buNone/>
            </a:pPr>
            <a:r>
              <a:rPr lang="es" sz="2600" b="0" i="0" u="none" baseline="0">
                <a:latin typeface="+mj-lt"/>
                <a:cs typeface="Calibri" panose="020F0502020204030204" pitchFamily="34" charset="0"/>
              </a:rPr>
              <a:t>Observadores: (cuando proceda)</a:t>
            </a:r>
          </a:p>
          <a:p>
            <a:pPr marL="0" lvl="0" indent="0" algn="l" rtl="0">
              <a:lnSpc>
                <a:spcPct val="100000"/>
              </a:lnSpc>
              <a:spcBef>
                <a:spcPts val="700"/>
              </a:spcBef>
              <a:buClr>
                <a:schemeClr val="tx1"/>
              </a:buClr>
              <a:buSzPct val="100000"/>
              <a:buNone/>
            </a:pPr>
            <a:endParaRPr lang="es" sz="2600">
              <a:latin typeface="+mj-lt"/>
              <a:cs typeface="Calibri" panose="020F0502020204030204" pitchFamily="34" charset="0"/>
            </a:endParaRPr>
          </a:p>
          <a:p>
            <a:pPr marL="0" lvl="0" indent="0" algn="l" rtl="0">
              <a:lnSpc>
                <a:spcPct val="100000"/>
              </a:lnSpc>
              <a:spcBef>
                <a:spcPts val="700"/>
              </a:spcBef>
              <a:buClr>
                <a:schemeClr val="tx1"/>
              </a:buClr>
              <a:buSzPct val="100000"/>
              <a:buNone/>
            </a:pPr>
            <a:endParaRPr lang="es" sz="2600">
              <a:latin typeface="+mj-lt"/>
              <a:cs typeface="Calibri" panose="020F0502020204030204" pitchFamily="34" charset="0"/>
            </a:endParaRP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pPr algn="l" rtl="0"/>
            <a:fld id="{7EA682B2-33C9-4D4F-9A18-C7D5F7FE2751}" type="datetime3">
              <a:rPr lang="es-ES"/>
              <a:t>22.12.20</a:t>
            </a:fld>
            <a:endParaRPr lang="es"/>
          </a:p>
        </p:txBody>
      </p:sp>
    </p:spTree>
    <p:extLst>
      <p:ext uri="{BB962C8B-B14F-4D97-AF65-F5344CB8AC3E}">
        <p14:creationId xmlns:p14="http://schemas.microsoft.com/office/powerpoint/2010/main" val="14971043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pPr algn="l" rtl="0"/>
            <a:r>
              <a:rPr lang="es" b="1" i="0" u="none" baseline="0"/>
              <a:t>Normas del ejercicio teórico de simulación</a:t>
            </a: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EA682B2-33C9-4D4F-9A18-C7D5F7FE2751}" type="datetime3">
              <a:rPr kumimoji="0" lang="es-ES" sz="1200" b="1" i="0" u="none" strike="noStrike" kern="1200" cap="none" spc="0" normalizeH="0" baseline="0">
                <a:ln>
                  <a:noFill/>
                </a:ln>
                <a:solidFill>
                  <a:prstClr val="white"/>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22.12.20</a:t>
            </a:fld>
            <a:endParaRPr kumimoji="0" lang="es"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9" name="Freeform: Shape 8">
            <a:extLst>
              <a:ext uri="{FF2B5EF4-FFF2-40B4-BE49-F238E27FC236}">
                <a16:creationId xmlns:a16="http://schemas.microsoft.com/office/drawing/2014/main" id="{8ACAFB73-DFEB-4ED8-A5B3-D287B5B9E082}"/>
              </a:ext>
            </a:extLst>
          </p:cNvPr>
          <p:cNvSpPr/>
          <p:nvPr/>
        </p:nvSpPr>
        <p:spPr>
          <a:xfrm>
            <a:off x="0" y="649224"/>
            <a:ext cx="9171432" cy="5952292"/>
          </a:xfrm>
          <a:custGeom>
            <a:avLst/>
            <a:gdLst>
              <a:gd name="connsiteX0" fmla="*/ 0 w 9171432"/>
              <a:gd name="connsiteY0" fmla="*/ 1 h 6028424"/>
              <a:gd name="connsiteX1" fmla="*/ 2267712 w 9171432"/>
              <a:gd name="connsiteY1" fmla="*/ 1 h 6028424"/>
              <a:gd name="connsiteX2" fmla="*/ 2267712 w 9171432"/>
              <a:gd name="connsiteY2" fmla="*/ 6028424 h 6028424"/>
              <a:gd name="connsiteX3" fmla="*/ 0 w 9171432"/>
              <a:gd name="connsiteY3" fmla="*/ 6028424 h 6028424"/>
              <a:gd name="connsiteX4" fmla="*/ 2276856 w 9171432"/>
              <a:gd name="connsiteY4" fmla="*/ 0 h 6028424"/>
              <a:gd name="connsiteX5" fmla="*/ 9171432 w 9171432"/>
              <a:gd name="connsiteY5" fmla="*/ 6028424 h 6028424"/>
              <a:gd name="connsiteX6" fmla="*/ 2276856 w 9171432"/>
              <a:gd name="connsiteY6" fmla="*/ 6028424 h 6028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71432" h="6028424">
                <a:moveTo>
                  <a:pt x="0" y="1"/>
                </a:moveTo>
                <a:lnTo>
                  <a:pt x="2267712" y="1"/>
                </a:lnTo>
                <a:lnTo>
                  <a:pt x="2267712" y="6028424"/>
                </a:lnTo>
                <a:lnTo>
                  <a:pt x="0" y="6028424"/>
                </a:lnTo>
                <a:close/>
                <a:moveTo>
                  <a:pt x="2276856" y="0"/>
                </a:moveTo>
                <a:lnTo>
                  <a:pt x="9171432" y="6028424"/>
                </a:lnTo>
                <a:lnTo>
                  <a:pt x="2276856" y="60284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113451" y="648965"/>
            <a:ext cx="6100703" cy="2927245"/>
          </a:xfrm>
        </p:spPr>
        <p:txBody>
          <a:bodyPr>
            <a:noAutofit/>
          </a:bodyPr>
          <a:lstStyle/>
          <a:p>
            <a:pPr marL="447675" indent="-355600" algn="l" rtl="0">
              <a:lnSpc>
                <a:spcPct val="100000"/>
              </a:lnSpc>
              <a:spcBef>
                <a:spcPts val="700"/>
              </a:spcBef>
              <a:buClr>
                <a:schemeClr val="accent1"/>
              </a:buClr>
              <a:buSzPct val="150000"/>
              <a:tabLst>
                <a:tab pos="447675" algn="l"/>
              </a:tabLst>
            </a:pPr>
            <a:r>
              <a:rPr lang="es" b="0" i="0" u="none" baseline="0">
                <a:latin typeface="+mj-lt"/>
                <a:cs typeface="Calibri" panose="020F0502020204030204" pitchFamily="34" charset="0"/>
              </a:rPr>
              <a:t>El ejercicio no es un examen individual</a:t>
            </a:r>
          </a:p>
          <a:p>
            <a:pPr marL="447675" indent="-355600" algn="l" rtl="0">
              <a:lnSpc>
                <a:spcPct val="100000"/>
              </a:lnSpc>
              <a:spcBef>
                <a:spcPts val="700"/>
              </a:spcBef>
              <a:buClr>
                <a:schemeClr val="accent1"/>
              </a:buClr>
              <a:buSzPct val="150000"/>
              <a:tabLst>
                <a:tab pos="447675" algn="l"/>
              </a:tabLst>
            </a:pPr>
            <a:endParaRPr lang="es" sz="700">
              <a:latin typeface="+mj-lt"/>
              <a:cs typeface="Calibri" panose="020F0502020204030204" pitchFamily="34" charset="0"/>
            </a:endParaRPr>
          </a:p>
          <a:p>
            <a:pPr marL="447675" indent="-355600" algn="l" rtl="0">
              <a:lnSpc>
                <a:spcPct val="100000"/>
              </a:lnSpc>
              <a:spcBef>
                <a:spcPts val="700"/>
              </a:spcBef>
              <a:buClr>
                <a:schemeClr val="accent1"/>
              </a:buClr>
              <a:buSzPct val="150000"/>
              <a:tabLst>
                <a:tab pos="447675" algn="l"/>
              </a:tabLst>
            </a:pPr>
            <a:r>
              <a:rPr lang="es" b="0" i="0" u="none" baseline="0">
                <a:latin typeface="+mj-lt"/>
                <a:cs typeface="Calibri" panose="020F0502020204030204" pitchFamily="34" charset="0"/>
              </a:rPr>
              <a:t>Respete los puntos de vista de los demás participantes</a:t>
            </a:r>
          </a:p>
          <a:p>
            <a:pPr marL="447675" indent="-355600" algn="l" rtl="0">
              <a:lnSpc>
                <a:spcPct val="100000"/>
              </a:lnSpc>
              <a:spcBef>
                <a:spcPts val="700"/>
              </a:spcBef>
              <a:buClr>
                <a:schemeClr val="accent1"/>
              </a:buClr>
              <a:buSzPct val="150000"/>
              <a:tabLst>
                <a:tab pos="447675" algn="l"/>
              </a:tabLst>
            </a:pPr>
            <a:endParaRPr lang="es" sz="700">
              <a:latin typeface="+mj-lt"/>
              <a:cs typeface="Calibri" panose="020F0502020204030204" pitchFamily="34" charset="0"/>
            </a:endParaRPr>
          </a:p>
          <a:p>
            <a:pPr marL="447675" lvl="0" indent="-355600" algn="l" rtl="0">
              <a:lnSpc>
                <a:spcPct val="100000"/>
              </a:lnSpc>
              <a:spcBef>
                <a:spcPts val="700"/>
              </a:spcBef>
              <a:buClr>
                <a:srgbClr val="A24B19"/>
              </a:buClr>
              <a:buSzPct val="150000"/>
              <a:tabLst>
                <a:tab pos="895350" algn="l"/>
              </a:tabLst>
            </a:pPr>
            <a:r>
              <a:rPr lang="es" b="0" i="0" u="none" baseline="0">
                <a:solidFill>
                  <a:prstClr val="black"/>
                </a:solidFill>
                <a:latin typeface="Arial" panose="020B0604020202020204"/>
                <a:cs typeface="Calibri" panose="020F0502020204030204" pitchFamily="34" charset="0"/>
              </a:rPr>
              <a:t>Responda como lo haría en la vida real y permita que los demás hagan lo mismo.</a:t>
            </a:r>
          </a:p>
          <a:p>
            <a:pPr marL="447675" lvl="0" indent="-355600" algn="l" rtl="0">
              <a:lnSpc>
                <a:spcPct val="100000"/>
              </a:lnSpc>
              <a:spcBef>
                <a:spcPts val="700"/>
              </a:spcBef>
              <a:buClr>
                <a:srgbClr val="A24B19"/>
              </a:buClr>
              <a:buSzPct val="150000"/>
              <a:tabLst>
                <a:tab pos="895350" algn="l"/>
              </a:tabLst>
            </a:pPr>
            <a:endParaRPr lang="es" sz="700">
              <a:solidFill>
                <a:prstClr val="black"/>
              </a:solidFill>
              <a:latin typeface="Arial" panose="020B0604020202020204"/>
              <a:cs typeface="Calibri" panose="020F0502020204030204" pitchFamily="34" charset="0"/>
            </a:endParaRPr>
          </a:p>
          <a:p>
            <a:pPr marL="447675" lvl="0" indent="-355600" algn="l" rtl="0">
              <a:lnSpc>
                <a:spcPct val="100000"/>
              </a:lnSpc>
              <a:spcBef>
                <a:spcPts val="700"/>
              </a:spcBef>
              <a:buClr>
                <a:srgbClr val="A24B19"/>
              </a:buClr>
              <a:buSzPct val="150000"/>
              <a:tabLst>
                <a:tab pos="895350" algn="l"/>
              </a:tabLst>
            </a:pPr>
            <a:r>
              <a:rPr lang="es" b="0" i="0" u="none" baseline="0">
                <a:solidFill>
                  <a:prstClr val="black"/>
                </a:solidFill>
                <a:latin typeface="Arial" panose="020B0604020202020204"/>
                <a:cs typeface="Calibri" panose="020F0502020204030204" pitchFamily="34" charset="0"/>
              </a:rPr>
              <a:t>Este es un ejercicio seguro y a puerta cerrada, lo que significa que todo lo que se diga no saldrá de esta sala.</a:t>
            </a:r>
            <a:endParaRPr lang="es">
              <a:latin typeface="+mj-lt"/>
              <a:cs typeface="Calibri" panose="020F0502020204030204" pitchFamily="34" charset="0"/>
            </a:endParaRPr>
          </a:p>
        </p:txBody>
      </p:sp>
      <p:sp>
        <p:nvSpPr>
          <p:cNvPr id="11" name="Rectangle 10">
            <a:extLst>
              <a:ext uri="{FF2B5EF4-FFF2-40B4-BE49-F238E27FC236}">
                <a16:creationId xmlns:a16="http://schemas.microsoft.com/office/drawing/2014/main" id="{419380E7-D614-49B3-BF88-86FB25F1FAB5}"/>
              </a:ext>
            </a:extLst>
          </p:cNvPr>
          <p:cNvSpPr/>
          <p:nvPr/>
        </p:nvSpPr>
        <p:spPr>
          <a:xfrm>
            <a:off x="73097" y="4717371"/>
            <a:ext cx="9993086" cy="1703030"/>
          </a:xfrm>
          <a:prstGeom prst="rect">
            <a:avLst/>
          </a:prstGeom>
        </p:spPr>
        <p:txBody>
          <a:bodyPr wrap="square" lIns="91440" tIns="45720" rIns="91440" bIns="45720" anchor="t">
            <a:spAutoFit/>
          </a:bodyPr>
          <a:lstStyle/>
          <a:p>
            <a:pPr marL="447675" marR="0" lvl="0" indent="-355600" algn="l" defTabSz="914400" rtl="0" eaLnBrk="1" fontAlgn="auto" latinLnBrk="0" hangingPunct="1">
              <a:lnSpc>
                <a:spcPct val="100000"/>
              </a:lnSpc>
              <a:spcBef>
                <a:spcPts val="700"/>
              </a:spcBef>
              <a:spcAft>
                <a:spcPts val="0"/>
              </a:spcAft>
              <a:buClr>
                <a:srgbClr val="A24B19"/>
              </a:buClr>
              <a:buSzPct val="150000"/>
              <a:buFont typeface="Arial" panose="020B0604020202020204" pitchFamily="34" charset="0"/>
              <a:buChar char="•"/>
              <a:tabLst>
                <a:tab pos="447675" algn="l"/>
              </a:tabLst>
              <a:defRPr/>
            </a:pPr>
            <a:r>
              <a:rPr kumimoji="0" lang="es" sz="2800" b="0" i="0" u="none" strike="noStrike" kern="1200" cap="none" spc="0" normalizeH="0" baseline="0">
                <a:ln>
                  <a:noFill/>
                </a:ln>
                <a:solidFill>
                  <a:prstClr val="black"/>
                </a:solidFill>
                <a:effectLst/>
                <a:uLnTx/>
                <a:uFillTx/>
                <a:latin typeface="Arial" panose="020B0604020202020204"/>
                <a:ea typeface="+mn-ea"/>
                <a:cs typeface="Calibri"/>
              </a:rPr>
              <a:t>Utilice los recursos existentes (como planes, directrices y reglamentos) para fundamentar sus respuestas.</a:t>
            </a:r>
          </a:p>
          <a:p>
            <a:pPr marL="447675" marR="0" lvl="0" indent="-355600" algn="l" defTabSz="914400" rtl="0" eaLnBrk="1" fontAlgn="auto" latinLnBrk="0" hangingPunct="1">
              <a:lnSpc>
                <a:spcPct val="100000"/>
              </a:lnSpc>
              <a:spcBef>
                <a:spcPts val="700"/>
              </a:spcBef>
              <a:spcAft>
                <a:spcPts val="0"/>
              </a:spcAft>
              <a:buClr>
                <a:srgbClr val="A24B19"/>
              </a:buClr>
              <a:buSzPct val="150000"/>
              <a:buFont typeface="Arial" panose="020B0604020202020204" pitchFamily="34" charset="0"/>
              <a:buChar char="•"/>
              <a:tabLst>
                <a:tab pos="447675" algn="l"/>
              </a:tabLst>
              <a:defRPr/>
            </a:pPr>
            <a:endParaRPr kumimoji="0" lang="es" sz="700" b="0" i="0" u="none" strike="noStrike" kern="1200" cap="none" spc="0" normalizeH="0" baseline="0" noProof="0">
              <a:ln>
                <a:noFill/>
              </a:ln>
              <a:solidFill>
                <a:prstClr val="black"/>
              </a:solidFill>
              <a:effectLst/>
              <a:uLnTx/>
              <a:uFillTx/>
              <a:latin typeface="Arial" panose="020B0604020202020204"/>
              <a:ea typeface="+mn-ea"/>
              <a:cs typeface="Calibri"/>
            </a:endParaRPr>
          </a:p>
          <a:p>
            <a:pPr marL="447675" marR="0" lvl="0" indent="-355600" algn="l" defTabSz="914400" rtl="0" eaLnBrk="1" fontAlgn="auto" latinLnBrk="0" hangingPunct="1">
              <a:lnSpc>
                <a:spcPct val="100000"/>
              </a:lnSpc>
              <a:spcBef>
                <a:spcPts val="700"/>
              </a:spcBef>
              <a:spcAft>
                <a:spcPts val="0"/>
              </a:spcAft>
              <a:buClr>
                <a:srgbClr val="A24B19"/>
              </a:buClr>
              <a:buSzPct val="150000"/>
              <a:buFont typeface="Arial" panose="020B0604020202020204" pitchFamily="34" charset="0"/>
              <a:buChar char="•"/>
              <a:tabLst>
                <a:tab pos="447675" algn="l"/>
              </a:tabLst>
              <a:defRPr/>
            </a:pPr>
            <a:r>
              <a:rPr kumimoji="0" lang="es" sz="2800" b="0" i="0" u="none" strike="noStrike" kern="1200" cap="none" spc="0" normalizeH="0" baseline="0">
                <a:ln>
                  <a:noFill/>
                </a:ln>
                <a:solidFill>
                  <a:prstClr val="black"/>
                </a:solidFill>
                <a:effectLst/>
                <a:uLnTx/>
                <a:uFillTx/>
                <a:latin typeface="Arial" panose="020B0604020202020204"/>
                <a:ea typeface="+mn-ea"/>
                <a:cs typeface="Calibri"/>
              </a:rPr>
              <a:t>Céntrese en las soluciones.</a:t>
            </a:r>
          </a:p>
        </p:txBody>
      </p:sp>
      <p:pic>
        <p:nvPicPr>
          <p:cNvPr id="2050" name="Picture 2">
            <a:extLst>
              <a:ext uri="{FF2B5EF4-FFF2-40B4-BE49-F238E27FC236}">
                <a16:creationId xmlns:a16="http://schemas.microsoft.com/office/drawing/2014/main" id="{53DFA546-6926-7C48-8635-06894171F07C}"/>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333337" y="815275"/>
            <a:ext cx="5756045" cy="38385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17919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Freeform: Shape 58">
            <a:extLst>
              <a:ext uri="{FF2B5EF4-FFF2-40B4-BE49-F238E27FC236}">
                <a16:creationId xmlns:a16="http://schemas.microsoft.com/office/drawing/2014/main" id="{AD6BAAF1-1B8D-B04F-9530-1FF36204CA6A}"/>
              </a:ext>
            </a:extLst>
          </p:cNvPr>
          <p:cNvSpPr/>
          <p:nvPr/>
        </p:nvSpPr>
        <p:spPr>
          <a:xfrm>
            <a:off x="477396" y="4621698"/>
            <a:ext cx="2491577" cy="1112814"/>
          </a:xfrm>
          <a:custGeom>
            <a:avLst/>
            <a:gdLst>
              <a:gd name="connsiteX0" fmla="*/ 0 w 2747451"/>
              <a:gd name="connsiteY0" fmla="*/ 0 h 1098980"/>
              <a:gd name="connsiteX1" fmla="*/ 2197961 w 2747451"/>
              <a:gd name="connsiteY1" fmla="*/ 0 h 1098980"/>
              <a:gd name="connsiteX2" fmla="*/ 2747451 w 2747451"/>
              <a:gd name="connsiteY2" fmla="*/ 549490 h 1098980"/>
              <a:gd name="connsiteX3" fmla="*/ 2197961 w 2747451"/>
              <a:gd name="connsiteY3" fmla="*/ 1098980 h 1098980"/>
              <a:gd name="connsiteX4" fmla="*/ 0 w 2747451"/>
              <a:gd name="connsiteY4" fmla="*/ 1098980 h 1098980"/>
              <a:gd name="connsiteX5" fmla="*/ 0 w 2747451"/>
              <a:gd name="connsiteY5" fmla="*/ 0 h 1098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47451" h="1098980">
                <a:moveTo>
                  <a:pt x="0" y="0"/>
                </a:moveTo>
                <a:lnTo>
                  <a:pt x="2197961" y="0"/>
                </a:lnTo>
                <a:lnTo>
                  <a:pt x="2747451" y="549490"/>
                </a:lnTo>
                <a:lnTo>
                  <a:pt x="2197961" y="1098980"/>
                </a:lnTo>
                <a:lnTo>
                  <a:pt x="0" y="1098980"/>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28016" tIns="64008" rIns="306749" bIns="64008" numCol="1" spcCol="1270" anchor="ctr" anchorCtr="0">
            <a:noAutofit/>
          </a:bodyPr>
          <a:lstStyle/>
          <a:p>
            <a:pPr marL="0" lvl="0" indent="0" algn="ctr" defTabSz="1066800" rtl="0">
              <a:lnSpc>
                <a:spcPct val="90000"/>
              </a:lnSpc>
              <a:spcBef>
                <a:spcPct val="0"/>
              </a:spcBef>
              <a:spcAft>
                <a:spcPct val="35000"/>
              </a:spcAft>
              <a:buNone/>
            </a:pPr>
            <a:r>
              <a:rPr lang="es" sz="1600" b="1" i="0" u="none" kern="1200" baseline="0" dirty="0"/>
              <a:t>Puesta en común</a:t>
            </a:r>
          </a:p>
        </p:txBody>
      </p:sp>
      <p:sp>
        <p:nvSpPr>
          <p:cNvPr id="160" name="Teardrop 159">
            <a:extLst>
              <a:ext uri="{FF2B5EF4-FFF2-40B4-BE49-F238E27FC236}">
                <a16:creationId xmlns:a16="http://schemas.microsoft.com/office/drawing/2014/main" id="{437FB3B5-EAC3-D144-A7B0-FFA07B0CC224}"/>
              </a:ext>
            </a:extLst>
          </p:cNvPr>
          <p:cNvSpPr/>
          <p:nvPr/>
        </p:nvSpPr>
        <p:spPr>
          <a:xfrm rot="8022189">
            <a:off x="408546" y="2794042"/>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 name="Title 1">
            <a:extLst>
              <a:ext uri="{FF2B5EF4-FFF2-40B4-BE49-F238E27FC236}">
                <a16:creationId xmlns:a16="http://schemas.microsoft.com/office/drawing/2014/main" id="{760B04F7-B0B1-4F91-B549-742A708937C4}"/>
              </a:ext>
            </a:extLst>
          </p:cNvPr>
          <p:cNvSpPr>
            <a:spLocks noGrp="1"/>
          </p:cNvSpPr>
          <p:nvPr>
            <p:ph type="title"/>
          </p:nvPr>
        </p:nvSpPr>
        <p:spPr>
          <a:xfrm>
            <a:off x="152779" y="-8247"/>
            <a:ext cx="11195801" cy="581340"/>
          </a:xfrm>
        </p:spPr>
        <p:txBody>
          <a:bodyPr>
            <a:noAutofit/>
          </a:bodyPr>
          <a:lstStyle/>
          <a:p>
            <a:pPr algn="l" rtl="0"/>
            <a:r>
              <a:rPr lang="es" sz="3200" b="1" i="0" u="none" baseline="0" dirty="0"/>
              <a:t>Ejercicio teórico de simulación: Desarrollo del ejercicio</a:t>
            </a:r>
          </a:p>
        </p:txBody>
      </p:sp>
      <p:sp>
        <p:nvSpPr>
          <p:cNvPr id="4" name="Date Placeholder 3">
            <a:extLst>
              <a:ext uri="{FF2B5EF4-FFF2-40B4-BE49-F238E27FC236}">
                <a16:creationId xmlns:a16="http://schemas.microsoft.com/office/drawing/2014/main" id="{E9D21762-1AC0-47DD-BF09-9B5B4DE1A823}"/>
              </a:ext>
            </a:extLst>
          </p:cNvPr>
          <p:cNvSpPr>
            <a:spLocks noGrp="1"/>
          </p:cNvSpPr>
          <p:nvPr>
            <p:ph type="dt" sz="half" idx="10"/>
          </p:nvPr>
        </p:nvSpPr>
        <p:spPr/>
        <p:txBody>
          <a:bodyPr/>
          <a:lstStyle/>
          <a:p>
            <a:pPr algn="l" rtl="0"/>
            <a:fld id="{7EA682B2-33C9-4D4F-9A18-C7D5F7FE2751}" type="datetime3">
              <a:rPr lang="es-ES"/>
              <a:t>22.12.20</a:t>
            </a:fld>
            <a:endParaRPr lang="es"/>
          </a:p>
        </p:txBody>
      </p:sp>
      <p:sp>
        <p:nvSpPr>
          <p:cNvPr id="182" name="Rectangle 181">
            <a:extLst>
              <a:ext uri="{FF2B5EF4-FFF2-40B4-BE49-F238E27FC236}">
                <a16:creationId xmlns:a16="http://schemas.microsoft.com/office/drawing/2014/main" id="{67744F97-E788-4F04-8EA4-6A6ED13C2739}"/>
              </a:ext>
            </a:extLst>
          </p:cNvPr>
          <p:cNvSpPr/>
          <p:nvPr/>
        </p:nvSpPr>
        <p:spPr>
          <a:xfrm>
            <a:off x="8480494" y="591381"/>
            <a:ext cx="3728243" cy="6049957"/>
          </a:xfrm>
          <a:prstGeom prst="rect">
            <a:avLst/>
          </a:prstGeom>
          <a:solidFill>
            <a:schemeClr val="tx2"/>
          </a:solidFill>
        </p:spPr>
        <p:txBody>
          <a:bodyPr wrap="square">
            <a:noAutofit/>
          </a:bodyPr>
          <a:lstStyle/>
          <a:p>
            <a:pPr algn="ctr" rtl="0"/>
            <a:endParaRPr lang="es" sz="1600" dirty="0">
              <a:solidFill>
                <a:schemeClr val="bg1"/>
              </a:solidFill>
            </a:endParaRPr>
          </a:p>
          <a:p>
            <a:pPr lvl="0" algn="ctr" rtl="0">
              <a:buClr>
                <a:srgbClr val="FFFFFF"/>
              </a:buClr>
              <a:buSzPts val="2400"/>
            </a:pPr>
            <a:r>
              <a:rPr lang="es" sz="1600" b="0" i="0" u="none" baseline="0" dirty="0">
                <a:solidFill>
                  <a:srgbClr val="FFFFFF"/>
                </a:solidFill>
                <a:ea typeface="Arial"/>
                <a:cs typeface="Arial"/>
                <a:sym typeface="Arial"/>
              </a:rPr>
              <a:t>Este es un ejercicio cerrado, diseñado solo para usted.</a:t>
            </a:r>
          </a:p>
          <a:p>
            <a:pPr lvl="0" algn="ctr" rtl="0">
              <a:buClr>
                <a:srgbClr val="FFFFFF"/>
              </a:buClr>
              <a:buSzPts val="2400"/>
            </a:pPr>
            <a:endParaRPr lang="es" sz="1600" dirty="0">
              <a:solidFill>
                <a:srgbClr val="FFFFFF"/>
              </a:solidFill>
            </a:endParaRPr>
          </a:p>
          <a:p>
            <a:pPr lvl="0" algn="ctr" rtl="0">
              <a:buClr>
                <a:srgbClr val="FFFFFF"/>
              </a:buClr>
              <a:buSzPts val="2400"/>
            </a:pPr>
            <a:r>
              <a:rPr lang="es" sz="1600" b="0" i="0" u="none" baseline="0" dirty="0">
                <a:solidFill>
                  <a:srgbClr val="FFFFFF"/>
                </a:solidFill>
                <a:ea typeface="Arial"/>
                <a:cs typeface="Arial"/>
                <a:sym typeface="Arial"/>
              </a:rPr>
              <a:t>Puede optar por omitir o añadir una diapositiva.</a:t>
            </a:r>
            <a:endParaRPr lang="es" sz="1600" dirty="0">
              <a:solidFill>
                <a:srgbClr val="000000"/>
              </a:solidFill>
              <a:ea typeface="Arial"/>
              <a:cs typeface="Arial"/>
              <a:sym typeface="Arial"/>
            </a:endParaRPr>
          </a:p>
          <a:p>
            <a:pPr lvl="0" algn="ctr" rtl="0">
              <a:buClr>
                <a:srgbClr val="000000"/>
              </a:buClr>
              <a:buSzPts val="2400"/>
            </a:pPr>
            <a:endParaRPr lang="es" sz="1600" dirty="0">
              <a:solidFill>
                <a:srgbClr val="FFFFFF"/>
              </a:solidFill>
              <a:ea typeface="Arial"/>
              <a:cs typeface="Arial"/>
              <a:sym typeface="Arial"/>
            </a:endParaRPr>
          </a:p>
          <a:p>
            <a:pPr algn="ctr" rtl="0">
              <a:buClr>
                <a:srgbClr val="FFFFFF"/>
              </a:buClr>
              <a:buSzPts val="2400"/>
            </a:pPr>
            <a:r>
              <a:rPr lang="es" sz="1600" b="0" i="0" u="none" baseline="0" dirty="0">
                <a:solidFill>
                  <a:srgbClr val="FFFFFF"/>
                </a:solidFill>
                <a:ea typeface="Arial"/>
                <a:cs typeface="Arial"/>
                <a:sym typeface="Arial"/>
              </a:rPr>
              <a:t>Este diagrama le ayudará a orientarse a lo largo de una serie de análisis centrados en diferentes</a:t>
            </a:r>
            <a:r>
              <a:rPr lang="es" sz="1600" b="0" i="0" u="none" baseline="0" dirty="0">
                <a:solidFill>
                  <a:schemeClr val="bg1"/>
                </a:solidFill>
              </a:rPr>
              <a:t>escenarios de vacunas</a:t>
            </a:r>
            <a:endParaRPr lang="es" sz="1600" dirty="0">
              <a:solidFill>
                <a:schemeClr val="bg1"/>
              </a:solidFill>
              <a:sym typeface="Arial"/>
            </a:endParaRPr>
          </a:p>
          <a:p>
            <a:pPr lvl="0" algn="ctr" rtl="0">
              <a:buClr>
                <a:srgbClr val="FFFFFF"/>
              </a:buClr>
              <a:buSzPts val="2400"/>
            </a:pPr>
            <a:r>
              <a:rPr lang="es" sz="1600" b="0" i="0" u="none" baseline="0" dirty="0">
                <a:solidFill>
                  <a:srgbClr val="FFFFFF"/>
                </a:solidFill>
                <a:ea typeface="Arial"/>
                <a:cs typeface="Arial"/>
                <a:sym typeface="Arial"/>
              </a:rPr>
              <a:t>contra la COVID-19. </a:t>
            </a:r>
            <a:endParaRPr lang="es" sz="1600" dirty="0">
              <a:solidFill>
                <a:srgbClr val="000000"/>
              </a:solidFill>
              <a:ea typeface="Arial"/>
              <a:cs typeface="Arial"/>
              <a:sym typeface="Arial"/>
            </a:endParaRPr>
          </a:p>
          <a:p>
            <a:pPr lvl="0" algn="ctr" rtl="0">
              <a:buClr>
                <a:srgbClr val="FFFFFF"/>
              </a:buClr>
              <a:buSzPts val="3600"/>
            </a:pPr>
            <a:endParaRPr lang="es" sz="3600" b="1" dirty="0">
              <a:solidFill>
                <a:srgbClr val="FFFFFF"/>
              </a:solidFill>
              <a:ea typeface="Arial"/>
              <a:cs typeface="Arial"/>
              <a:sym typeface="Arial"/>
            </a:endParaRPr>
          </a:p>
          <a:p>
            <a:pPr lvl="0" algn="ctr" rtl="0">
              <a:buClr>
                <a:srgbClr val="FFFFFF"/>
              </a:buClr>
              <a:buSzPts val="3600"/>
            </a:pPr>
            <a:r>
              <a:rPr lang="es" sz="3600" b="1" i="0" u="none" baseline="0" dirty="0">
                <a:solidFill>
                  <a:srgbClr val="FFFFFF"/>
                </a:solidFill>
                <a:ea typeface="Arial"/>
                <a:cs typeface="Arial"/>
                <a:sym typeface="Arial"/>
              </a:rPr>
              <a:t>Todos estamos aquí</a:t>
            </a:r>
            <a:endParaRPr lang="es" sz="3600" dirty="0">
              <a:solidFill>
                <a:srgbClr val="000000"/>
              </a:solidFill>
              <a:ea typeface="Arial"/>
              <a:cs typeface="Arial"/>
              <a:sym typeface="Arial"/>
            </a:endParaRPr>
          </a:p>
          <a:p>
            <a:pPr lvl="0" algn="ctr" rtl="0">
              <a:buClr>
                <a:srgbClr val="FFFFFF"/>
              </a:buClr>
              <a:buSzPts val="3600"/>
            </a:pPr>
            <a:r>
              <a:rPr lang="es" sz="3600" b="1" i="0" u="none" baseline="0" dirty="0">
                <a:solidFill>
                  <a:srgbClr val="FFFFFF"/>
                </a:solidFill>
                <a:ea typeface="Arial"/>
                <a:cs typeface="Arial"/>
                <a:sym typeface="Arial"/>
              </a:rPr>
              <a:t>para aprender</a:t>
            </a:r>
            <a:endParaRPr lang="es" sz="3600" dirty="0"/>
          </a:p>
        </p:txBody>
      </p:sp>
      <p:sp>
        <p:nvSpPr>
          <p:cNvPr id="136" name="Freeform: Shape 59">
            <a:extLst>
              <a:ext uri="{FF2B5EF4-FFF2-40B4-BE49-F238E27FC236}">
                <a16:creationId xmlns:a16="http://schemas.microsoft.com/office/drawing/2014/main" id="{9ADF7D14-639B-664A-8CB8-3B46EFA91E8C}"/>
              </a:ext>
            </a:extLst>
          </p:cNvPr>
          <p:cNvSpPr/>
          <p:nvPr/>
        </p:nvSpPr>
        <p:spPr>
          <a:xfrm>
            <a:off x="2675358" y="4621698"/>
            <a:ext cx="2491577" cy="1112814"/>
          </a:xfrm>
          <a:custGeom>
            <a:avLst/>
            <a:gdLst>
              <a:gd name="connsiteX0" fmla="*/ 0 w 2747451"/>
              <a:gd name="connsiteY0" fmla="*/ 0 h 1098980"/>
              <a:gd name="connsiteX1" fmla="*/ 2197961 w 2747451"/>
              <a:gd name="connsiteY1" fmla="*/ 0 h 1098980"/>
              <a:gd name="connsiteX2" fmla="*/ 2747451 w 2747451"/>
              <a:gd name="connsiteY2" fmla="*/ 549490 h 1098980"/>
              <a:gd name="connsiteX3" fmla="*/ 2197961 w 2747451"/>
              <a:gd name="connsiteY3" fmla="*/ 1098980 h 1098980"/>
              <a:gd name="connsiteX4" fmla="*/ 0 w 2747451"/>
              <a:gd name="connsiteY4" fmla="*/ 1098980 h 1098980"/>
              <a:gd name="connsiteX5" fmla="*/ 549490 w 2747451"/>
              <a:gd name="connsiteY5" fmla="*/ 549490 h 1098980"/>
              <a:gd name="connsiteX6" fmla="*/ 0 w 2747451"/>
              <a:gd name="connsiteY6" fmla="*/ 0 h 1098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7451" h="1098980">
                <a:moveTo>
                  <a:pt x="0" y="0"/>
                </a:moveTo>
                <a:lnTo>
                  <a:pt x="2197961" y="0"/>
                </a:lnTo>
                <a:lnTo>
                  <a:pt x="2747451" y="549490"/>
                </a:lnTo>
                <a:lnTo>
                  <a:pt x="2197961" y="1098980"/>
                </a:lnTo>
                <a:lnTo>
                  <a:pt x="0" y="1098980"/>
                </a:lnTo>
                <a:lnTo>
                  <a:pt x="549490" y="549490"/>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645502" tIns="64008" rIns="581494" bIns="64008" numCol="1" spcCol="1270" anchor="ctr" anchorCtr="0">
            <a:noAutofit/>
          </a:bodyPr>
          <a:lstStyle/>
          <a:p>
            <a:pPr marL="0" lvl="0" indent="0" algn="ctr" defTabSz="1066800" rtl="0">
              <a:lnSpc>
                <a:spcPct val="90000"/>
              </a:lnSpc>
              <a:spcBef>
                <a:spcPct val="0"/>
              </a:spcBef>
              <a:spcAft>
                <a:spcPct val="35000"/>
              </a:spcAft>
              <a:buNone/>
            </a:pPr>
            <a:r>
              <a:rPr lang="es" sz="1400" b="1" i="0" u="none" kern="1200" baseline="0" dirty="0"/>
              <a:t>Actividades facilitadas de análisis posteriores</a:t>
            </a:r>
          </a:p>
        </p:txBody>
      </p:sp>
      <p:sp>
        <p:nvSpPr>
          <p:cNvPr id="137" name="Freeform: Shape 60">
            <a:extLst>
              <a:ext uri="{FF2B5EF4-FFF2-40B4-BE49-F238E27FC236}">
                <a16:creationId xmlns:a16="http://schemas.microsoft.com/office/drawing/2014/main" id="{814E41E1-4D96-094B-AA6C-E6F35C6067F3}"/>
              </a:ext>
            </a:extLst>
          </p:cNvPr>
          <p:cNvSpPr/>
          <p:nvPr/>
        </p:nvSpPr>
        <p:spPr>
          <a:xfrm>
            <a:off x="4873319" y="4621698"/>
            <a:ext cx="2491577" cy="1112814"/>
          </a:xfrm>
          <a:custGeom>
            <a:avLst/>
            <a:gdLst>
              <a:gd name="connsiteX0" fmla="*/ 0 w 2747451"/>
              <a:gd name="connsiteY0" fmla="*/ 0 h 1098980"/>
              <a:gd name="connsiteX1" fmla="*/ 2197961 w 2747451"/>
              <a:gd name="connsiteY1" fmla="*/ 0 h 1098980"/>
              <a:gd name="connsiteX2" fmla="*/ 2747451 w 2747451"/>
              <a:gd name="connsiteY2" fmla="*/ 549490 h 1098980"/>
              <a:gd name="connsiteX3" fmla="*/ 2197961 w 2747451"/>
              <a:gd name="connsiteY3" fmla="*/ 1098980 h 1098980"/>
              <a:gd name="connsiteX4" fmla="*/ 0 w 2747451"/>
              <a:gd name="connsiteY4" fmla="*/ 1098980 h 1098980"/>
              <a:gd name="connsiteX5" fmla="*/ 549490 w 2747451"/>
              <a:gd name="connsiteY5" fmla="*/ 549490 h 1098980"/>
              <a:gd name="connsiteX6" fmla="*/ 0 w 2747451"/>
              <a:gd name="connsiteY6" fmla="*/ 0 h 1098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7451" h="1098980">
                <a:moveTo>
                  <a:pt x="0" y="0"/>
                </a:moveTo>
                <a:lnTo>
                  <a:pt x="2197961" y="0"/>
                </a:lnTo>
                <a:lnTo>
                  <a:pt x="2747451" y="549490"/>
                </a:lnTo>
                <a:lnTo>
                  <a:pt x="2197961" y="1098980"/>
                </a:lnTo>
                <a:lnTo>
                  <a:pt x="0" y="1098980"/>
                </a:lnTo>
                <a:lnTo>
                  <a:pt x="549490" y="549490"/>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645502" tIns="64008" rIns="581494" bIns="64008" numCol="1" spcCol="1270" anchor="ctr" anchorCtr="0">
            <a:noAutofit/>
          </a:bodyPr>
          <a:lstStyle/>
          <a:p>
            <a:pPr marL="0" lvl="0" indent="0" algn="ctr" defTabSz="1066800" rtl="0">
              <a:lnSpc>
                <a:spcPct val="90000"/>
              </a:lnSpc>
              <a:spcBef>
                <a:spcPct val="0"/>
              </a:spcBef>
              <a:spcAft>
                <a:spcPct val="35000"/>
              </a:spcAft>
              <a:buNone/>
            </a:pPr>
            <a:r>
              <a:rPr lang="es" sz="1600" b="1" i="0" u="none" kern="1200" baseline="0" dirty="0"/>
              <a:t>Planificación de la acción</a:t>
            </a:r>
          </a:p>
        </p:txBody>
      </p:sp>
      <p:sp>
        <p:nvSpPr>
          <p:cNvPr id="138" name="Freeform: Shape 11">
            <a:extLst>
              <a:ext uri="{FF2B5EF4-FFF2-40B4-BE49-F238E27FC236}">
                <a16:creationId xmlns:a16="http://schemas.microsoft.com/office/drawing/2014/main" id="{DF23B482-7284-3B49-856D-432C8DC65B8E}"/>
              </a:ext>
            </a:extLst>
          </p:cNvPr>
          <p:cNvSpPr/>
          <p:nvPr/>
        </p:nvSpPr>
        <p:spPr>
          <a:xfrm>
            <a:off x="464775" y="2856325"/>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marL="0" lvl="0" indent="0" algn="ctr" defTabSz="311150" rtl="0">
              <a:lnSpc>
                <a:spcPct val="90000"/>
              </a:lnSpc>
              <a:spcBef>
                <a:spcPct val="0"/>
              </a:spcBef>
              <a:spcAft>
                <a:spcPct val="35000"/>
              </a:spcAft>
              <a:buNone/>
            </a:pPr>
            <a:r>
              <a:rPr lang="es" sz="2000" b="0" i="0" u="none" kern="1200" baseline="0"/>
              <a:t>Preguntas y debate (4)</a:t>
            </a:r>
          </a:p>
        </p:txBody>
      </p:sp>
      <p:grpSp>
        <p:nvGrpSpPr>
          <p:cNvPr id="139" name="Group 138">
            <a:extLst>
              <a:ext uri="{FF2B5EF4-FFF2-40B4-BE49-F238E27FC236}">
                <a16:creationId xmlns:a16="http://schemas.microsoft.com/office/drawing/2014/main" id="{2055B020-E852-6C47-8185-224936141601}"/>
              </a:ext>
            </a:extLst>
          </p:cNvPr>
          <p:cNvGrpSpPr/>
          <p:nvPr/>
        </p:nvGrpSpPr>
        <p:grpSpPr>
          <a:xfrm>
            <a:off x="2242556" y="2816945"/>
            <a:ext cx="1644635" cy="1644635"/>
            <a:chOff x="3629642" y="2681200"/>
            <a:chExt cx="1644635" cy="1644635"/>
          </a:xfrm>
        </p:grpSpPr>
        <p:sp>
          <p:nvSpPr>
            <p:cNvPr id="158" name="Teardrop 157">
              <a:extLst>
                <a:ext uri="{FF2B5EF4-FFF2-40B4-BE49-F238E27FC236}">
                  <a16:creationId xmlns:a16="http://schemas.microsoft.com/office/drawing/2014/main" id="{F8CFC4A8-48BB-3641-8DB3-840DF53ABFD3}"/>
                </a:ext>
              </a:extLst>
            </p:cNvPr>
            <p:cNvSpPr/>
            <p:nvPr/>
          </p:nvSpPr>
          <p:spPr>
            <a:xfrm rot="13405948">
              <a:off x="3629642" y="2681200"/>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9" name="Freeform: Shape 15">
              <a:extLst>
                <a:ext uri="{FF2B5EF4-FFF2-40B4-BE49-F238E27FC236}">
                  <a16:creationId xmlns:a16="http://schemas.microsoft.com/office/drawing/2014/main" id="{7DC48AB0-475B-DE48-B04C-6C087475CF84}"/>
                </a:ext>
              </a:extLst>
            </p:cNvPr>
            <p:cNvSpPr/>
            <p:nvPr/>
          </p:nvSpPr>
          <p:spPr>
            <a:xfrm>
              <a:off x="3679100" y="2730618"/>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0487" tIns="101086" rIns="101285" bIns="101086" numCol="1" spcCol="1270" anchor="ctr" anchorCtr="0">
              <a:noAutofit/>
            </a:bodyPr>
            <a:lstStyle/>
            <a:p>
              <a:pPr marL="0" lvl="0" indent="0" algn="ctr" defTabSz="311150" rtl="0">
                <a:lnSpc>
                  <a:spcPct val="90000"/>
                </a:lnSpc>
                <a:spcBef>
                  <a:spcPct val="0"/>
                </a:spcBef>
                <a:spcAft>
                  <a:spcPct val="35000"/>
                </a:spcAft>
                <a:buNone/>
              </a:pPr>
              <a:r>
                <a:rPr lang="es" sz="1600" b="1" i="0" u="none" kern="1200" baseline="0" dirty="0"/>
                <a:t>Actualización 4 del escenario</a:t>
              </a:r>
            </a:p>
          </p:txBody>
        </p:sp>
      </p:grpSp>
      <p:grpSp>
        <p:nvGrpSpPr>
          <p:cNvPr id="140" name="Group 139">
            <a:extLst>
              <a:ext uri="{FF2B5EF4-FFF2-40B4-BE49-F238E27FC236}">
                <a16:creationId xmlns:a16="http://schemas.microsoft.com/office/drawing/2014/main" id="{D2C87D2B-D50A-7D4A-9679-1C5A7045F57D}"/>
              </a:ext>
            </a:extLst>
          </p:cNvPr>
          <p:cNvGrpSpPr/>
          <p:nvPr/>
        </p:nvGrpSpPr>
        <p:grpSpPr>
          <a:xfrm>
            <a:off x="4036923" y="2817024"/>
            <a:ext cx="1644635" cy="1644635"/>
            <a:chOff x="5191292" y="2681279"/>
            <a:chExt cx="1644635" cy="1644635"/>
          </a:xfrm>
        </p:grpSpPr>
        <p:sp>
          <p:nvSpPr>
            <p:cNvPr id="156" name="Teardrop 155">
              <a:extLst>
                <a:ext uri="{FF2B5EF4-FFF2-40B4-BE49-F238E27FC236}">
                  <a16:creationId xmlns:a16="http://schemas.microsoft.com/office/drawing/2014/main" id="{FE73E9C8-6FF6-034D-937B-FB81777EEC78}"/>
                </a:ext>
              </a:extLst>
            </p:cNvPr>
            <p:cNvSpPr/>
            <p:nvPr/>
          </p:nvSpPr>
          <p:spPr>
            <a:xfrm rot="13592100">
              <a:off x="5191292" y="2681279"/>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7" name="Freeform: Shape 29">
              <a:extLst>
                <a:ext uri="{FF2B5EF4-FFF2-40B4-BE49-F238E27FC236}">
                  <a16:creationId xmlns:a16="http://schemas.microsoft.com/office/drawing/2014/main" id="{FC2D4428-7B7B-624C-8D3F-3AFD46E7AB53}"/>
                </a:ext>
              </a:extLst>
            </p:cNvPr>
            <p:cNvSpPr/>
            <p:nvPr/>
          </p:nvSpPr>
          <p:spPr>
            <a:xfrm>
              <a:off x="5246263" y="2730618"/>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0488" tIns="101086" rIns="101284" bIns="101086" numCol="1" spcCol="1270" anchor="ctr" anchorCtr="0">
              <a:noAutofit/>
            </a:bodyPr>
            <a:lstStyle/>
            <a:p>
              <a:pPr marL="0" lvl="0" indent="0" algn="ctr" defTabSz="311150" rtl="0">
                <a:lnSpc>
                  <a:spcPct val="90000"/>
                </a:lnSpc>
                <a:spcBef>
                  <a:spcPct val="0"/>
                </a:spcBef>
                <a:spcAft>
                  <a:spcPct val="35000"/>
                </a:spcAft>
                <a:buNone/>
              </a:pPr>
              <a:r>
                <a:rPr lang="es" sz="2000" b="0" i="0" u="none" kern="1200" baseline="0"/>
                <a:t>Preguntas y debate (3)</a:t>
              </a:r>
            </a:p>
          </p:txBody>
        </p:sp>
      </p:grpSp>
      <p:grpSp>
        <p:nvGrpSpPr>
          <p:cNvPr id="141" name="Group 140">
            <a:extLst>
              <a:ext uri="{FF2B5EF4-FFF2-40B4-BE49-F238E27FC236}">
                <a16:creationId xmlns:a16="http://schemas.microsoft.com/office/drawing/2014/main" id="{BF61C5E5-1DA1-884C-8CDC-7013D9E646C0}"/>
              </a:ext>
            </a:extLst>
          </p:cNvPr>
          <p:cNvGrpSpPr/>
          <p:nvPr/>
        </p:nvGrpSpPr>
        <p:grpSpPr>
          <a:xfrm>
            <a:off x="5850069" y="2809084"/>
            <a:ext cx="1644635" cy="1644635"/>
            <a:chOff x="3629642" y="2681200"/>
            <a:chExt cx="1644635" cy="1644635"/>
          </a:xfrm>
        </p:grpSpPr>
        <p:sp>
          <p:nvSpPr>
            <p:cNvPr id="154" name="Teardrop 153">
              <a:extLst>
                <a:ext uri="{FF2B5EF4-FFF2-40B4-BE49-F238E27FC236}">
                  <a16:creationId xmlns:a16="http://schemas.microsoft.com/office/drawing/2014/main" id="{CBB87E28-BCA7-1440-99B8-2ABBA1DB82E3}"/>
                </a:ext>
              </a:extLst>
            </p:cNvPr>
            <p:cNvSpPr/>
            <p:nvPr/>
          </p:nvSpPr>
          <p:spPr>
            <a:xfrm rot="13405948">
              <a:off x="3629642" y="2681200"/>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5" name="Freeform: Shape 47">
              <a:extLst>
                <a:ext uri="{FF2B5EF4-FFF2-40B4-BE49-F238E27FC236}">
                  <a16:creationId xmlns:a16="http://schemas.microsoft.com/office/drawing/2014/main" id="{67AA09DB-BF9A-034C-9505-A8E520311841}"/>
                </a:ext>
              </a:extLst>
            </p:cNvPr>
            <p:cNvSpPr/>
            <p:nvPr/>
          </p:nvSpPr>
          <p:spPr>
            <a:xfrm>
              <a:off x="3679100" y="2730618"/>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0487" tIns="101086" rIns="101285" bIns="101086" numCol="1" spcCol="1270" anchor="ctr" anchorCtr="0">
              <a:noAutofit/>
            </a:bodyPr>
            <a:lstStyle/>
            <a:p>
              <a:pPr marL="0" lvl="0" indent="0" algn="ctr" defTabSz="311150" rtl="0">
                <a:lnSpc>
                  <a:spcPct val="90000"/>
                </a:lnSpc>
                <a:spcBef>
                  <a:spcPct val="0"/>
                </a:spcBef>
                <a:spcAft>
                  <a:spcPct val="35000"/>
                </a:spcAft>
                <a:buNone/>
              </a:pPr>
              <a:r>
                <a:rPr lang="es" sz="1600" b="1" i="0" u="none" kern="1200" baseline="0" dirty="0"/>
                <a:t>Actualización 3 del escenario</a:t>
              </a:r>
            </a:p>
          </p:txBody>
        </p:sp>
      </p:grpSp>
      <p:grpSp>
        <p:nvGrpSpPr>
          <p:cNvPr id="142" name="Group 141">
            <a:extLst>
              <a:ext uri="{FF2B5EF4-FFF2-40B4-BE49-F238E27FC236}">
                <a16:creationId xmlns:a16="http://schemas.microsoft.com/office/drawing/2014/main" id="{07149D95-D330-BE43-AB5F-BA5928539564}"/>
              </a:ext>
            </a:extLst>
          </p:cNvPr>
          <p:cNvGrpSpPr/>
          <p:nvPr/>
        </p:nvGrpSpPr>
        <p:grpSpPr>
          <a:xfrm>
            <a:off x="5833736" y="985391"/>
            <a:ext cx="1644635" cy="1644635"/>
            <a:chOff x="5262835" y="846236"/>
            <a:chExt cx="1644635" cy="1644635"/>
          </a:xfrm>
        </p:grpSpPr>
        <p:sp>
          <p:nvSpPr>
            <p:cNvPr id="152" name="Teardrop 151">
              <a:extLst>
                <a:ext uri="{FF2B5EF4-FFF2-40B4-BE49-F238E27FC236}">
                  <a16:creationId xmlns:a16="http://schemas.microsoft.com/office/drawing/2014/main" id="{FF17A8E7-47C9-654F-9341-F9E8C80C4EC3}"/>
                </a:ext>
              </a:extLst>
            </p:cNvPr>
            <p:cNvSpPr/>
            <p:nvPr/>
          </p:nvSpPr>
          <p:spPr>
            <a:xfrm rot="8156363">
              <a:off x="5262835" y="846236"/>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3" name="Freeform: Shape 31">
              <a:extLst>
                <a:ext uri="{FF2B5EF4-FFF2-40B4-BE49-F238E27FC236}">
                  <a16:creationId xmlns:a16="http://schemas.microsoft.com/office/drawing/2014/main" id="{1CCBC2DB-F8CD-E942-900B-3D682A4DB77B}"/>
                </a:ext>
              </a:extLst>
            </p:cNvPr>
            <p:cNvSpPr/>
            <p:nvPr/>
          </p:nvSpPr>
          <p:spPr>
            <a:xfrm>
              <a:off x="5317806" y="901250"/>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marL="0" lvl="0" indent="0" algn="ctr" defTabSz="311150" rtl="0">
                <a:lnSpc>
                  <a:spcPct val="90000"/>
                </a:lnSpc>
                <a:spcBef>
                  <a:spcPct val="0"/>
                </a:spcBef>
                <a:spcAft>
                  <a:spcPct val="35000"/>
                </a:spcAft>
                <a:buNone/>
              </a:pPr>
              <a:r>
                <a:rPr lang="es" sz="2000" b="0" i="0" u="none" kern="1200" baseline="0"/>
                <a:t>Preguntas y debate (2)</a:t>
              </a:r>
            </a:p>
          </p:txBody>
        </p:sp>
      </p:grpSp>
      <p:grpSp>
        <p:nvGrpSpPr>
          <p:cNvPr id="143" name="Group 142">
            <a:extLst>
              <a:ext uri="{FF2B5EF4-FFF2-40B4-BE49-F238E27FC236}">
                <a16:creationId xmlns:a16="http://schemas.microsoft.com/office/drawing/2014/main" id="{CEA16603-5D8B-A94D-B721-4A509CC81A8E}"/>
              </a:ext>
            </a:extLst>
          </p:cNvPr>
          <p:cNvGrpSpPr/>
          <p:nvPr/>
        </p:nvGrpSpPr>
        <p:grpSpPr>
          <a:xfrm>
            <a:off x="4025263" y="926360"/>
            <a:ext cx="1644635" cy="1644635"/>
            <a:chOff x="3549197" y="787205"/>
            <a:chExt cx="1644635" cy="1644635"/>
          </a:xfrm>
        </p:grpSpPr>
        <p:sp>
          <p:nvSpPr>
            <p:cNvPr id="150" name="Teardrop 149">
              <a:extLst>
                <a:ext uri="{FF2B5EF4-FFF2-40B4-BE49-F238E27FC236}">
                  <a16:creationId xmlns:a16="http://schemas.microsoft.com/office/drawing/2014/main" id="{AE04D2DA-E756-5342-93B1-6424ABBA12CC}"/>
                </a:ext>
              </a:extLst>
            </p:cNvPr>
            <p:cNvSpPr/>
            <p:nvPr/>
          </p:nvSpPr>
          <p:spPr>
            <a:xfrm rot="2700000">
              <a:off x="3549197" y="787205"/>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1" name="Freeform: Shape 33">
              <a:extLst>
                <a:ext uri="{FF2B5EF4-FFF2-40B4-BE49-F238E27FC236}">
                  <a16:creationId xmlns:a16="http://schemas.microsoft.com/office/drawing/2014/main" id="{D0A253C1-2134-7E41-88A6-3D8863319798}"/>
                </a:ext>
              </a:extLst>
            </p:cNvPr>
            <p:cNvSpPr/>
            <p:nvPr/>
          </p:nvSpPr>
          <p:spPr>
            <a:xfrm>
              <a:off x="3604165" y="842219"/>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marL="0" lvl="0" indent="0" algn="ctr" defTabSz="311150" rtl="0">
                <a:lnSpc>
                  <a:spcPct val="90000"/>
                </a:lnSpc>
                <a:spcBef>
                  <a:spcPct val="0"/>
                </a:spcBef>
                <a:spcAft>
                  <a:spcPct val="35000"/>
                </a:spcAft>
                <a:buNone/>
              </a:pPr>
              <a:r>
                <a:rPr lang="es" sz="1600" b="1" i="0" u="none" kern="1200" baseline="0" dirty="0"/>
                <a:t>Actualización 2 del escenario</a:t>
              </a:r>
            </a:p>
          </p:txBody>
        </p:sp>
      </p:grpSp>
      <p:grpSp>
        <p:nvGrpSpPr>
          <p:cNvPr id="144" name="Group 143">
            <a:extLst>
              <a:ext uri="{FF2B5EF4-FFF2-40B4-BE49-F238E27FC236}">
                <a16:creationId xmlns:a16="http://schemas.microsoft.com/office/drawing/2014/main" id="{35098FDA-24BE-D842-9BE0-F065FAA12BA0}"/>
              </a:ext>
            </a:extLst>
          </p:cNvPr>
          <p:cNvGrpSpPr/>
          <p:nvPr/>
        </p:nvGrpSpPr>
        <p:grpSpPr>
          <a:xfrm>
            <a:off x="2223328" y="926360"/>
            <a:ext cx="1644635" cy="1644635"/>
            <a:chOff x="1849662" y="787205"/>
            <a:chExt cx="1644635" cy="1644635"/>
          </a:xfrm>
        </p:grpSpPr>
        <p:sp>
          <p:nvSpPr>
            <p:cNvPr id="148" name="Teardrop 147">
              <a:extLst>
                <a:ext uri="{FF2B5EF4-FFF2-40B4-BE49-F238E27FC236}">
                  <a16:creationId xmlns:a16="http://schemas.microsoft.com/office/drawing/2014/main" id="{1AF1FECD-BBA7-9042-9561-EB2067397285}"/>
                </a:ext>
              </a:extLst>
            </p:cNvPr>
            <p:cNvSpPr/>
            <p:nvPr/>
          </p:nvSpPr>
          <p:spPr>
            <a:xfrm rot="2700000">
              <a:off x="1849662" y="787205"/>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9" name="Freeform: Shape 36">
              <a:extLst>
                <a:ext uri="{FF2B5EF4-FFF2-40B4-BE49-F238E27FC236}">
                  <a16:creationId xmlns:a16="http://schemas.microsoft.com/office/drawing/2014/main" id="{64B3F73E-9DE4-B04D-9DCF-733F2F7072E4}"/>
                </a:ext>
              </a:extLst>
            </p:cNvPr>
            <p:cNvSpPr/>
            <p:nvPr/>
          </p:nvSpPr>
          <p:spPr>
            <a:xfrm>
              <a:off x="1904631" y="842219"/>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5" tIns="101086" rIns="100487" bIns="101086" numCol="1" spcCol="1270" anchor="ctr" anchorCtr="0">
              <a:noAutofit/>
            </a:bodyPr>
            <a:lstStyle/>
            <a:p>
              <a:pPr marL="0" lvl="0" indent="0" algn="ctr" defTabSz="311150" rtl="0">
                <a:lnSpc>
                  <a:spcPct val="90000"/>
                </a:lnSpc>
                <a:spcBef>
                  <a:spcPct val="0"/>
                </a:spcBef>
                <a:spcAft>
                  <a:spcPct val="35000"/>
                </a:spcAft>
                <a:buNone/>
              </a:pPr>
              <a:r>
                <a:rPr lang="es" sz="2000" b="0" i="0" u="none" kern="1200" baseline="0"/>
                <a:t>Preguntas y debate (1)</a:t>
              </a:r>
            </a:p>
          </p:txBody>
        </p:sp>
      </p:grpSp>
      <p:grpSp>
        <p:nvGrpSpPr>
          <p:cNvPr id="145" name="Group 144">
            <a:extLst>
              <a:ext uri="{FF2B5EF4-FFF2-40B4-BE49-F238E27FC236}">
                <a16:creationId xmlns:a16="http://schemas.microsoft.com/office/drawing/2014/main" id="{D2928730-EF7E-BB44-8F45-686075B0F348}"/>
              </a:ext>
            </a:extLst>
          </p:cNvPr>
          <p:cNvGrpSpPr/>
          <p:nvPr/>
        </p:nvGrpSpPr>
        <p:grpSpPr>
          <a:xfrm>
            <a:off x="408547" y="926360"/>
            <a:ext cx="1644635" cy="1644635"/>
            <a:chOff x="150128" y="787205"/>
            <a:chExt cx="1644635" cy="1644635"/>
          </a:xfrm>
        </p:grpSpPr>
        <p:sp>
          <p:nvSpPr>
            <p:cNvPr id="146" name="Teardrop 145">
              <a:extLst>
                <a:ext uri="{FF2B5EF4-FFF2-40B4-BE49-F238E27FC236}">
                  <a16:creationId xmlns:a16="http://schemas.microsoft.com/office/drawing/2014/main" id="{244B595D-8CC9-1744-BBB2-8BCDDFD71CFB}"/>
                </a:ext>
              </a:extLst>
            </p:cNvPr>
            <p:cNvSpPr/>
            <p:nvPr/>
          </p:nvSpPr>
          <p:spPr>
            <a:xfrm rot="2700000">
              <a:off x="150128" y="787205"/>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7" name="Freeform: Shape 38">
              <a:extLst>
                <a:ext uri="{FF2B5EF4-FFF2-40B4-BE49-F238E27FC236}">
                  <a16:creationId xmlns:a16="http://schemas.microsoft.com/office/drawing/2014/main" id="{D281536F-D71C-3C49-A870-2CAE77F2537A}"/>
                </a:ext>
              </a:extLst>
            </p:cNvPr>
            <p:cNvSpPr/>
            <p:nvPr/>
          </p:nvSpPr>
          <p:spPr>
            <a:xfrm>
              <a:off x="205099" y="842219"/>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marL="0" lvl="0" indent="0" algn="ctr" defTabSz="311150" rtl="0">
                <a:lnSpc>
                  <a:spcPct val="90000"/>
                </a:lnSpc>
                <a:spcBef>
                  <a:spcPct val="0"/>
                </a:spcBef>
                <a:spcAft>
                  <a:spcPct val="35000"/>
                </a:spcAft>
                <a:buNone/>
              </a:pPr>
              <a:r>
                <a:rPr lang="es" sz="2000" b="1" i="0" u="none" kern="1200" baseline="0"/>
                <a:t>Escenario 1</a:t>
              </a:r>
            </a:p>
          </p:txBody>
        </p:sp>
      </p:grpSp>
    </p:spTree>
    <p:extLst>
      <p:ext uri="{BB962C8B-B14F-4D97-AF65-F5344CB8AC3E}">
        <p14:creationId xmlns:p14="http://schemas.microsoft.com/office/powerpoint/2010/main" val="3135298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8B917-3229-4660-8749-5FF9B65A80DF}"/>
              </a:ext>
            </a:extLst>
          </p:cNvPr>
          <p:cNvSpPr>
            <a:spLocks noGrp="1"/>
          </p:cNvSpPr>
          <p:nvPr>
            <p:ph type="title"/>
          </p:nvPr>
        </p:nvSpPr>
        <p:spPr/>
        <p:txBody>
          <a:bodyPr>
            <a:normAutofit fontScale="90000"/>
          </a:bodyPr>
          <a:lstStyle/>
          <a:p>
            <a:pPr algn="l" rtl="0"/>
            <a:r>
              <a:rPr lang="es" b="1" i="0" u="none" baseline="0"/>
              <a:t>Preguntas</a:t>
            </a:r>
          </a:p>
        </p:txBody>
      </p:sp>
      <p:sp>
        <p:nvSpPr>
          <p:cNvPr id="4" name="Date Placeholder 3">
            <a:extLst>
              <a:ext uri="{FF2B5EF4-FFF2-40B4-BE49-F238E27FC236}">
                <a16:creationId xmlns:a16="http://schemas.microsoft.com/office/drawing/2014/main" id="{CCA60563-82BF-4B08-B14C-C14FED306855}"/>
              </a:ext>
            </a:extLst>
          </p:cNvPr>
          <p:cNvSpPr>
            <a:spLocks noGrp="1"/>
          </p:cNvSpPr>
          <p:nvPr>
            <p:ph type="dt" sz="half" idx="10"/>
          </p:nvPr>
        </p:nvSpPr>
        <p:spPr/>
        <p:txBody>
          <a:bodyPr/>
          <a:lstStyle/>
          <a:p>
            <a:pPr algn="l" rtl="0"/>
            <a:fld id="{7EA682B2-33C9-4D4F-9A18-C7D5F7FE2751}" type="datetime3">
              <a:rPr lang="es-ES"/>
              <a:t>22.12.20</a:t>
            </a:fld>
            <a:endParaRPr lang="es"/>
          </a:p>
        </p:txBody>
      </p:sp>
      <p:pic>
        <p:nvPicPr>
          <p:cNvPr id="7" name="Picture 6">
            <a:extLst>
              <a:ext uri="{FF2B5EF4-FFF2-40B4-BE49-F238E27FC236}">
                <a16:creationId xmlns:a16="http://schemas.microsoft.com/office/drawing/2014/main" id="{98436417-AA2B-426E-B5FF-2EF63BBFAA8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687567" y="1415228"/>
            <a:ext cx="3136393" cy="4027544"/>
          </a:xfrm>
          <a:prstGeom prst="rect">
            <a:avLst/>
          </a:prstGeom>
        </p:spPr>
      </p:pic>
      <p:sp>
        <p:nvSpPr>
          <p:cNvPr id="8" name="TextBox 7">
            <a:extLst>
              <a:ext uri="{FF2B5EF4-FFF2-40B4-BE49-F238E27FC236}">
                <a16:creationId xmlns:a16="http://schemas.microsoft.com/office/drawing/2014/main" id="{D904E6CB-1E3F-4FE9-BBE9-86C1A7BC0133}"/>
              </a:ext>
            </a:extLst>
          </p:cNvPr>
          <p:cNvSpPr txBox="1"/>
          <p:nvPr/>
        </p:nvSpPr>
        <p:spPr>
          <a:xfrm>
            <a:off x="2825885" y="2084832"/>
            <a:ext cx="2861682" cy="2554545"/>
          </a:xfrm>
          <a:prstGeom prst="rect">
            <a:avLst/>
          </a:prstGeom>
          <a:noFill/>
        </p:spPr>
        <p:txBody>
          <a:bodyPr wrap="none" rtlCol="0">
            <a:spAutoFit/>
          </a:bodyPr>
          <a:lstStyle/>
          <a:p>
            <a:pPr algn="r" rtl="0">
              <a:buClr>
                <a:srgbClr val="DD8047"/>
              </a:buClr>
              <a:buSzPct val="60000"/>
            </a:pPr>
            <a:r>
              <a:rPr lang="es" sz="4000" b="1" i="0" u="none" baseline="0">
                <a:solidFill>
                  <a:srgbClr val="0070C0"/>
                </a:solidFill>
                <a:latin typeface="+mj-lt"/>
                <a:cs typeface="Calibri" panose="020F0502020204030204" pitchFamily="34" charset="0"/>
              </a:rPr>
              <a:t>¿ALGUNA</a:t>
            </a:r>
          </a:p>
          <a:p>
            <a:pPr algn="r" rtl="0">
              <a:buClr>
                <a:srgbClr val="DD8047"/>
              </a:buClr>
              <a:buSzPct val="60000"/>
            </a:pPr>
            <a:r>
              <a:rPr lang="es" sz="4000" b="1" i="0" u="none" baseline="0">
                <a:solidFill>
                  <a:srgbClr val="0070C0"/>
                </a:solidFill>
                <a:latin typeface="+mj-lt"/>
                <a:cs typeface="Calibri" panose="020F0502020204030204" pitchFamily="34" charset="0"/>
              </a:rPr>
              <a:t>PREGUNTA</a:t>
            </a:r>
          </a:p>
          <a:p>
            <a:pPr algn="r" rtl="0">
              <a:buClr>
                <a:srgbClr val="DD8047"/>
              </a:buClr>
              <a:buSzPct val="60000"/>
            </a:pPr>
            <a:r>
              <a:rPr lang="es" sz="4000" b="1" i="0" u="none" baseline="0">
                <a:solidFill>
                  <a:srgbClr val="0070C0"/>
                </a:solidFill>
                <a:latin typeface="+mj-lt"/>
                <a:cs typeface="Calibri" panose="020F0502020204030204" pitchFamily="34" charset="0"/>
              </a:rPr>
              <a:t>ANTES</a:t>
            </a:r>
          </a:p>
          <a:p>
            <a:pPr algn="r" rtl="0">
              <a:buClr>
                <a:srgbClr val="DD8047"/>
              </a:buClr>
              <a:buSzPct val="60000"/>
            </a:pPr>
            <a:r>
              <a:rPr lang="es" sz="4000" b="1" i="0" u="none" baseline="0">
                <a:solidFill>
                  <a:srgbClr val="0070C0"/>
                </a:solidFill>
                <a:latin typeface="+mj-lt"/>
                <a:cs typeface="Calibri" panose="020F0502020204030204" pitchFamily="34" charset="0"/>
              </a:rPr>
              <a:t>DE COMENZAR?</a:t>
            </a:r>
          </a:p>
        </p:txBody>
      </p:sp>
    </p:spTree>
    <p:extLst>
      <p:ext uri="{BB962C8B-B14F-4D97-AF65-F5344CB8AC3E}">
        <p14:creationId xmlns:p14="http://schemas.microsoft.com/office/powerpoint/2010/main" val="28510025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2D47E34-2AFC-4195-AEFD-7B181C94227E}"/>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2" y="0"/>
            <a:ext cx="12191998" cy="6857999"/>
          </a:xfrm>
          <a:prstGeom prst="rect">
            <a:avLst/>
          </a:prstGeom>
        </p:spPr>
      </p:pic>
      <p:sp>
        <p:nvSpPr>
          <p:cNvPr id="5" name="Title 1">
            <a:extLst>
              <a:ext uri="{FF2B5EF4-FFF2-40B4-BE49-F238E27FC236}">
                <a16:creationId xmlns:a16="http://schemas.microsoft.com/office/drawing/2014/main" id="{4A31D9F2-2B61-4C65-9448-4FDEE9FB5005}"/>
              </a:ext>
            </a:extLst>
          </p:cNvPr>
          <p:cNvSpPr>
            <a:spLocks noGrp="1"/>
          </p:cNvSpPr>
          <p:nvPr>
            <p:ph type="ctrTitle"/>
          </p:nvPr>
        </p:nvSpPr>
        <p:spPr>
          <a:xfrm>
            <a:off x="174230" y="2101372"/>
            <a:ext cx="6096000" cy="2766023"/>
          </a:xfrm>
        </p:spPr>
        <p:txBody>
          <a:bodyPr>
            <a:noAutofit/>
          </a:bodyPr>
          <a:lstStyle/>
          <a:p>
            <a:pPr algn="l" rtl="0"/>
            <a:r>
              <a:rPr lang="es" sz="4400" b="1" i="0" u="none" baseline="0">
                <a:solidFill>
                  <a:schemeClr val="bg1"/>
                </a:solidFill>
                <a:latin typeface="Arial" panose="020B0604020202020204" pitchFamily="34" charset="0"/>
                <a:cs typeface="Arial" panose="020B0604020202020204" pitchFamily="34" charset="0"/>
              </a:rPr>
              <a:t>ENFERMEDAD POR EL NUEVO CORONAVIRUS (COVID-19) </a:t>
            </a:r>
            <a:br>
              <a:rPr lang="es" sz="4400" b="1">
                <a:solidFill>
                  <a:schemeClr val="bg1"/>
                </a:solidFill>
                <a:latin typeface="Arial" panose="020B0604020202020204" pitchFamily="34" charset="0"/>
                <a:cs typeface="Arial" panose="020B0604020202020204" pitchFamily="34" charset="0"/>
              </a:rPr>
            </a:br>
            <a:endParaRPr lang="es" sz="2000">
              <a:solidFill>
                <a:schemeClr val="bg1"/>
              </a:solidFill>
              <a:latin typeface="Arial" panose="020B0604020202020204" pitchFamily="34" charset="0"/>
              <a:cs typeface="Arial" panose="020B0604020202020204" pitchFamily="34" charset="0"/>
            </a:endParaRPr>
          </a:p>
        </p:txBody>
      </p:sp>
      <p:sp>
        <p:nvSpPr>
          <p:cNvPr id="6" name="Subtitle 2">
            <a:extLst>
              <a:ext uri="{FF2B5EF4-FFF2-40B4-BE49-F238E27FC236}">
                <a16:creationId xmlns:a16="http://schemas.microsoft.com/office/drawing/2014/main" id="{7CDBE3B2-F9E5-4D1D-88B4-8E95F442DF66}"/>
              </a:ext>
            </a:extLst>
          </p:cNvPr>
          <p:cNvSpPr>
            <a:spLocks noGrp="1"/>
          </p:cNvSpPr>
          <p:nvPr>
            <p:ph type="subTitle" idx="1"/>
          </p:nvPr>
        </p:nvSpPr>
        <p:spPr>
          <a:xfrm>
            <a:off x="4190243" y="4756628"/>
            <a:ext cx="4306277" cy="1065066"/>
          </a:xfrm>
        </p:spPr>
        <p:txBody>
          <a:bodyPr>
            <a:normAutofit fontScale="92500"/>
          </a:bodyPr>
          <a:lstStyle/>
          <a:p>
            <a:pPr rtl="0"/>
            <a:r>
              <a:rPr lang="es" sz="3600" b="1" i="0" u="none" baseline="0">
                <a:solidFill>
                  <a:srgbClr val="0092CB"/>
                </a:solidFill>
              </a:rPr>
              <a:t>NOMBRE DEL PAÍS</a:t>
            </a:r>
            <a:endParaRPr lang="es" sz="3600">
              <a:solidFill>
                <a:srgbClr val="0092CB"/>
              </a:solidFill>
            </a:endParaRPr>
          </a:p>
          <a:p>
            <a:pPr rtl="0"/>
            <a:r>
              <a:rPr lang="es" sz="2000" b="1" i="0" u="none" baseline="0">
                <a:solidFill>
                  <a:srgbClr val="0092CB"/>
                </a:solidFill>
              </a:rPr>
              <a:t>Fecha y lugar</a:t>
            </a:r>
            <a:endParaRPr lang="es" sz="2000">
              <a:solidFill>
                <a:srgbClr val="0092CB"/>
              </a:solidFill>
            </a:endParaRPr>
          </a:p>
        </p:txBody>
      </p:sp>
      <p:pic>
        <p:nvPicPr>
          <p:cNvPr id="11" name="Picture 10">
            <a:extLst>
              <a:ext uri="{FF2B5EF4-FFF2-40B4-BE49-F238E27FC236}">
                <a16:creationId xmlns:a16="http://schemas.microsoft.com/office/drawing/2014/main" id="{36AF0388-E07F-4509-9418-2BF27CB8EE5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467114" y="6099893"/>
            <a:ext cx="1606232" cy="694361"/>
          </a:xfrm>
          <a:prstGeom prst="rect">
            <a:avLst/>
          </a:prstGeom>
        </p:spPr>
      </p:pic>
      <p:sp>
        <p:nvSpPr>
          <p:cNvPr id="2" name="Rectangle 1">
            <a:extLst>
              <a:ext uri="{FF2B5EF4-FFF2-40B4-BE49-F238E27FC236}">
                <a16:creationId xmlns:a16="http://schemas.microsoft.com/office/drawing/2014/main" id="{44387F8E-568D-4C6A-AF17-B043BD6B6BC8}"/>
              </a:ext>
            </a:extLst>
          </p:cNvPr>
          <p:cNvSpPr/>
          <p:nvPr/>
        </p:nvSpPr>
        <p:spPr>
          <a:xfrm>
            <a:off x="5923219" y="3720323"/>
            <a:ext cx="6096000" cy="1200329"/>
          </a:xfrm>
          <a:prstGeom prst="rect">
            <a:avLst/>
          </a:prstGeom>
        </p:spPr>
        <p:txBody>
          <a:bodyPr>
            <a:spAutoFit/>
          </a:bodyPr>
          <a:lstStyle/>
          <a:p>
            <a:pPr lvl="0" algn="r" rtl="0"/>
            <a:r>
              <a:rPr lang="es" sz="2400" b="1" i="0" u="none" baseline="0">
                <a:solidFill>
                  <a:srgbClr val="D86422"/>
                </a:solidFill>
                <a:latin typeface="Arial" panose="020B0604020202020204" pitchFamily="34" charset="0"/>
                <a:cs typeface="Arial" panose="020B0604020202020204" pitchFamily="34" charset="0"/>
              </a:rPr>
              <a:t>PLAN NACIONAL </a:t>
            </a:r>
          </a:p>
          <a:p>
            <a:pPr lvl="0" algn="r" rtl="0"/>
            <a:r>
              <a:rPr lang="es" sz="2400" b="1" i="0" u="none" baseline="0">
                <a:solidFill>
                  <a:srgbClr val="D86422"/>
                </a:solidFill>
                <a:latin typeface="Arial" panose="020B0604020202020204" pitchFamily="34" charset="0"/>
                <a:cs typeface="Arial" panose="020B0604020202020204" pitchFamily="34" charset="0"/>
              </a:rPr>
              <a:t>DE DESPLIEGUE Y VACUNACIÓN</a:t>
            </a:r>
            <a:br>
              <a:rPr lang="es" sz="2400" b="1">
                <a:solidFill>
                  <a:srgbClr val="D86422"/>
                </a:solidFill>
                <a:latin typeface="Arial" panose="020B0604020202020204" pitchFamily="34" charset="0"/>
                <a:cs typeface="Arial" panose="020B0604020202020204" pitchFamily="34" charset="0"/>
              </a:rPr>
            </a:br>
            <a:r>
              <a:rPr lang="es" sz="2400" b="1" i="0" u="none" baseline="0">
                <a:solidFill>
                  <a:srgbClr val="D86422"/>
                </a:solidFill>
                <a:latin typeface="Arial" panose="020B0604020202020204" pitchFamily="34" charset="0"/>
                <a:cs typeface="Arial" panose="020B0604020202020204" pitchFamily="34" charset="0"/>
              </a:rPr>
              <a:t>EJERCICIO DE SIMULACIÓN</a:t>
            </a:r>
            <a:endParaRPr lang="es" sz="2400">
              <a:solidFill>
                <a:srgbClr val="D86422"/>
              </a:solidFill>
            </a:endParaRPr>
          </a:p>
        </p:txBody>
      </p:sp>
      <p:pic>
        <p:nvPicPr>
          <p:cNvPr id="10" name="Picture 9">
            <a:extLst>
              <a:ext uri="{FF2B5EF4-FFF2-40B4-BE49-F238E27FC236}">
                <a16:creationId xmlns:a16="http://schemas.microsoft.com/office/drawing/2014/main" id="{9F4A27DA-8488-47E6-8A4B-2BF83CD381B7}"/>
              </a:ext>
            </a:extLst>
          </p:cNvPr>
          <p:cNvPicPr/>
          <p:nvPr/>
        </p:nvPicPr>
        <p:blipFill>
          <a:blip r:embed="rId5"/>
          <a:stretch>
            <a:fillRect/>
          </a:stretch>
        </p:blipFill>
        <p:spPr>
          <a:xfrm>
            <a:off x="10568940" y="6155055"/>
            <a:ext cx="1623060" cy="702945"/>
          </a:xfrm>
          <a:prstGeom prst="rect">
            <a:avLst/>
          </a:prstGeom>
        </p:spPr>
      </p:pic>
      <p:pic>
        <p:nvPicPr>
          <p:cNvPr id="12" name="Picture 11" descr="https://extranet.who.int/datacol/uploaded_files/475/22030/49075/WHO-SP-C-H_th.jpg">
            <a:extLst>
              <a:ext uri="{FF2B5EF4-FFF2-40B4-BE49-F238E27FC236}">
                <a16:creationId xmlns:a16="http://schemas.microsoft.com/office/drawing/2014/main" id="{F171FBEC-86D5-485D-BD6A-317A4B16C9A6}"/>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348460" y="6197200"/>
            <a:ext cx="2009775" cy="499745"/>
          </a:xfrm>
          <a:prstGeom prst="rect">
            <a:avLst/>
          </a:prstGeom>
          <a:noFill/>
          <a:ln>
            <a:noFill/>
          </a:ln>
        </p:spPr>
      </p:pic>
    </p:spTree>
    <p:extLst>
      <p:ext uri="{BB962C8B-B14F-4D97-AF65-F5344CB8AC3E}">
        <p14:creationId xmlns:p14="http://schemas.microsoft.com/office/powerpoint/2010/main" val="26477487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DC723E-43B3-2946-9F71-438E5BE34645}"/>
              </a:ext>
            </a:extLst>
          </p:cNvPr>
          <p:cNvSpPr>
            <a:spLocks noGrp="1"/>
          </p:cNvSpPr>
          <p:nvPr>
            <p:ph type="title"/>
          </p:nvPr>
        </p:nvSpPr>
        <p:spPr/>
        <p:txBody>
          <a:bodyPr>
            <a:normAutofit fontScale="90000"/>
          </a:bodyPr>
          <a:lstStyle/>
          <a:p>
            <a:pPr algn="l" rtl="0"/>
            <a:r>
              <a:rPr lang="es" b="1" i="0" u="none" baseline="0"/>
              <a:t>Resumen de la situación actual</a:t>
            </a:r>
          </a:p>
        </p:txBody>
      </p:sp>
      <p:sp>
        <p:nvSpPr>
          <p:cNvPr id="3" name="Content Placeholder 2">
            <a:extLst>
              <a:ext uri="{FF2B5EF4-FFF2-40B4-BE49-F238E27FC236}">
                <a16:creationId xmlns:a16="http://schemas.microsoft.com/office/drawing/2014/main" id="{9ADA09EE-A395-A543-B746-0B4E4BF1BF1A}"/>
              </a:ext>
            </a:extLst>
          </p:cNvPr>
          <p:cNvSpPr>
            <a:spLocks noGrp="1"/>
          </p:cNvSpPr>
          <p:nvPr>
            <p:ph idx="1"/>
          </p:nvPr>
        </p:nvSpPr>
        <p:spPr/>
        <p:txBody>
          <a:bodyPr>
            <a:normAutofit fontScale="40000" lnSpcReduction="20000"/>
          </a:bodyPr>
          <a:lstStyle/>
          <a:p>
            <a:pPr marL="0" indent="0" algn="just" rtl="0" fontAlgn="base">
              <a:lnSpc>
                <a:spcPct val="120000"/>
              </a:lnSpc>
              <a:buNone/>
            </a:pPr>
            <a:r>
              <a:rPr lang="es" sz="3600" b="1" i="0" u="none" baseline="0"/>
              <a:t>Resumen:</a:t>
            </a:r>
            <a:r>
              <a:rPr lang="es" sz="3600" b="0" i="0" u="none" baseline="0"/>
              <a:t> El 30 de enero de 2020, la OMS declaró el brote de COVID-19 emergencia de salud pública de importancia internacional. El 11 de marzo, la OMS determina en su evaluación que la COVID-19 puede caracterizarse como una pandemia. A nivel mundial, los asociados están trabajando juntos para apoyar el desarrollo de los tratamientos y de varias vacunas. </a:t>
            </a:r>
          </a:p>
          <a:p>
            <a:pPr marL="0" indent="0" algn="just" rtl="0" fontAlgn="base">
              <a:lnSpc>
                <a:spcPct val="120000"/>
              </a:lnSpc>
              <a:buNone/>
            </a:pPr>
            <a:r>
              <a:rPr lang="es" sz="3600" b="0" i="0" u="none" baseline="0"/>
              <a:t>Existen varios mecanismos de seguimiento de los ensayos de las vacunas contra el SARS-CoV-2 con enlaces específicos para cada vacuna experimental a los registros de ensayos clínicos, los cuales facilitan la búsqueda de información detallada sobre los ensayos y el seguimiento de su estado, incluidas las fechas de inicio y finalización de la selección.   En septiembre de 2020, nueve vacunas experimentales apoyadas por la Coalición para la Promoción de Innovaciones en pro de la Preparación ante Epidemias formaban parte de la iniciativa COVAX, y otras nueve vacunas experimentables estaban siendo evaluadas; además, se estaban manteniendo conversaciones con otros fabricantes para la adquisición de vacunas. </a:t>
            </a:r>
          </a:p>
          <a:p>
            <a:pPr marL="0" indent="0" algn="just" rtl="0" fontAlgn="base">
              <a:lnSpc>
                <a:spcPct val="120000"/>
              </a:lnSpc>
              <a:buNone/>
            </a:pPr>
            <a:r>
              <a:rPr lang="es" sz="3600" b="0" i="0" u="none" baseline="0"/>
              <a:t>A medida que los países se preparan para llevar a cabo sus respectivos programas de vacunación contra la COVID-19, el Grupo de Expertos de Asesoramiento Estratégico sobre inmunización de la OMS está brindando orientaciones con respecto a la estrategia general del programa, así como recomendaciones específicas sobre las vacunas.   La Organización Mundial de la Salud (OMS) ha facilitado distintas directrices y requisitos pertinentes para la evaluación de las vacunas: buenas prácticas clínicas para los ensayos de productos farmacéuticos, buenas prácticas de fabricación de preparaciones farmacéuticas, buenas prácticas de fabricación de productos biológicos, reglamentación y concesión de licencias para productos biológicos en países con autoridades reguladoras de reciente creación y directrices para las autoridades nacionales sobre la garantía de calidad de los productos biológicos.  </a:t>
            </a:r>
          </a:p>
          <a:p>
            <a:pPr algn="l" rtl="0">
              <a:lnSpc>
                <a:spcPct val="120000"/>
              </a:lnSpc>
            </a:pPr>
            <a:endParaRPr lang="es" dirty="0"/>
          </a:p>
        </p:txBody>
      </p:sp>
      <p:sp>
        <p:nvSpPr>
          <p:cNvPr id="4" name="Date Placeholder 3">
            <a:extLst>
              <a:ext uri="{FF2B5EF4-FFF2-40B4-BE49-F238E27FC236}">
                <a16:creationId xmlns:a16="http://schemas.microsoft.com/office/drawing/2014/main" id="{6921F349-AB98-1844-8DDE-81399F7E980E}"/>
              </a:ext>
            </a:extLst>
          </p:cNvPr>
          <p:cNvSpPr>
            <a:spLocks noGrp="1"/>
          </p:cNvSpPr>
          <p:nvPr>
            <p:ph type="dt" sz="half" idx="10"/>
          </p:nvPr>
        </p:nvSpPr>
        <p:spPr/>
        <p:txBody>
          <a:bodyPr/>
          <a:lstStyle/>
          <a:p>
            <a:pPr algn="l" rtl="0"/>
            <a:fld id="{7EA682B2-33C9-4D4F-9A18-C7D5F7FE2751}" type="datetime3">
              <a:rPr lang="es-ES"/>
              <a:t>22.12.20</a:t>
            </a:fld>
            <a:endParaRPr lang="es"/>
          </a:p>
        </p:txBody>
      </p:sp>
    </p:spTree>
    <p:extLst>
      <p:ext uri="{BB962C8B-B14F-4D97-AF65-F5344CB8AC3E}">
        <p14:creationId xmlns:p14="http://schemas.microsoft.com/office/powerpoint/2010/main" val="32212754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pPr algn="l" rtl="0"/>
            <a:r>
              <a:rPr lang="es" b="1" i="0" u="none" baseline="0"/>
              <a:t>Escenario 1</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pPr algn="l" rtl="0"/>
            <a:fld id="{7EA682B2-33C9-4D4F-9A18-C7D5F7FE2751}" type="datetime3">
              <a:rPr lang="es-ES"/>
              <a:t>22.12.20</a:t>
            </a:fld>
            <a:endParaRPr lang="es"/>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483895" y="740229"/>
            <a:ext cx="7966422" cy="5715000"/>
          </a:xfrm>
          <a:solidFill>
            <a:schemeClr val="tx2">
              <a:lumMod val="20000"/>
              <a:lumOff val="80000"/>
            </a:schemeClr>
          </a:solidFill>
        </p:spPr>
        <p:txBody>
          <a:bodyPr anchor="ctr">
            <a:normAutofit fontScale="92500" lnSpcReduction="10000"/>
          </a:bodyPr>
          <a:lstStyle/>
          <a:p>
            <a:pPr algn="l" rtl="0" fontAlgn="base">
              <a:lnSpc>
                <a:spcPct val="120000"/>
              </a:lnSpc>
            </a:pPr>
            <a:r>
              <a:rPr lang="es" sz="1600" b="0" i="0" u="none" baseline="0"/>
              <a:t>A su país se le están asignando dosis de una nueva vacuna contra el SARS-COV-2 suficientes para el 3% de la población como parte del sistema para la asignación equitativa de vacunas de la OMS por conducto del Mecanismo COVAX.   </a:t>
            </a:r>
          </a:p>
          <a:p>
            <a:pPr algn="l" rtl="0" fontAlgn="base">
              <a:lnSpc>
                <a:spcPct val="120000"/>
              </a:lnSpc>
            </a:pPr>
            <a:r>
              <a:rPr lang="es" sz="1600" b="0" i="1" u="none" baseline="0"/>
              <a:t>En este momento no se sabe qué vacuna se ha asignado en el marco del Mecanismo COVAX. </a:t>
            </a:r>
          </a:p>
          <a:p>
            <a:pPr algn="l" rtl="0" fontAlgn="base">
              <a:lnSpc>
                <a:spcPct val="120000"/>
              </a:lnSpc>
            </a:pPr>
            <a:r>
              <a:rPr lang="es" sz="1600" b="0" i="0" u="none" baseline="0"/>
              <a:t>Hay varias fases previstas para la asignación de las vacunas contra la COVID-19. </a:t>
            </a:r>
          </a:p>
          <a:p>
            <a:pPr marL="0" lvl="0" indent="0" algn="l" rtl="0">
              <a:buNone/>
            </a:pPr>
            <a:r>
              <a:rPr lang="es" sz="1600" b="1" i="0" u="none" baseline="0"/>
              <a:t>Fase 1a:</a:t>
            </a:r>
            <a:r>
              <a:rPr lang="es" sz="1600" b="0" i="0" u="none" baseline="0"/>
              <a:t> Asignación proporcional a todos los países participantes hasta el 3% de la población nacional.</a:t>
            </a:r>
          </a:p>
          <a:p>
            <a:pPr marL="0" lvl="0" indent="0" algn="l" rtl="0">
              <a:buNone/>
            </a:pPr>
            <a:r>
              <a:rPr lang="es" sz="1600" b="1" i="0" u="none" baseline="0"/>
              <a:t>Fase 1b: </a:t>
            </a:r>
            <a:r>
              <a:rPr lang="es" sz="1600" b="0" i="0" u="none" baseline="0"/>
              <a:t>Los países recibirán dosis adicionales para vacunar al 20% de su población (en tramos).</a:t>
            </a:r>
          </a:p>
          <a:p>
            <a:pPr marL="0" lvl="0" indent="0" algn="l" rtl="0">
              <a:buNone/>
            </a:pPr>
            <a:r>
              <a:rPr lang="es" sz="1600" b="1" i="0" u="none" baseline="0"/>
              <a:t>Fase 2:</a:t>
            </a:r>
            <a:r>
              <a:rPr lang="es" sz="1600" b="0" i="0" u="none" baseline="0"/>
              <a:t> Los países recibirán dosis para vacunar a más del 20% inicial de su población.</a:t>
            </a:r>
          </a:p>
          <a:p>
            <a:pPr algn="l" rtl="0" fontAlgn="base">
              <a:lnSpc>
                <a:spcPct val="120000"/>
              </a:lnSpc>
              <a:spcBef>
                <a:spcPts val="0"/>
              </a:spcBef>
            </a:pPr>
            <a:endParaRPr lang="es" sz="1600" dirty="0"/>
          </a:p>
          <a:p>
            <a:pPr algn="l" rtl="0" fontAlgn="base">
              <a:lnSpc>
                <a:spcPct val="120000"/>
              </a:lnSpc>
              <a:spcBef>
                <a:spcPts val="0"/>
              </a:spcBef>
            </a:pPr>
            <a:r>
              <a:rPr lang="es" sz="1600" b="0" i="0" u="none" baseline="0"/>
              <a:t>Las vacunas se encuentran en las etapas finales de los ensayos clínicos (fase III) y no han sido autorizadas ni aprobadas para su uso por ningún órgano gubernamental regulador de las campañas masivas. No se han incluido todavía en la lista de uso en emergencias de la OMS y siguen a la espera de su aprobación a través de:</a:t>
            </a:r>
          </a:p>
          <a:p>
            <a:pPr marL="857250" lvl="1" indent="-400050" algn="l" rtl="0" fontAlgn="base">
              <a:lnSpc>
                <a:spcPct val="120000"/>
              </a:lnSpc>
              <a:spcBef>
                <a:spcPts val="0"/>
              </a:spcBef>
              <a:buFont typeface="+mj-lt"/>
              <a:buAutoNum type="romanUcPeriod"/>
            </a:pPr>
            <a:r>
              <a:rPr lang="es" sz="1050" b="0" i="0" u="none" baseline="0"/>
              <a:t>procedimientos de emergencia en los Estados Unidos (autorización para uso en emergencias de la Administración de Alimentos y Medicamentos de los Estados Unidos);</a:t>
            </a:r>
          </a:p>
          <a:p>
            <a:pPr marL="857250" lvl="1" indent="-400050" algn="l" rtl="0" fontAlgn="base">
              <a:lnSpc>
                <a:spcPct val="120000"/>
              </a:lnSpc>
              <a:spcBef>
                <a:spcPts val="0"/>
              </a:spcBef>
              <a:buFont typeface="+mj-lt"/>
              <a:buAutoNum type="romanUcPeriod"/>
            </a:pPr>
            <a:r>
              <a:rPr lang="es" sz="1050" b="0" i="0" u="none" baseline="0"/>
              <a:t>procedimientos de emergencia en la Unión Europea (autorización condicional de comercialización de la Agencia Europea de Medicamentos);</a:t>
            </a:r>
          </a:p>
          <a:p>
            <a:pPr marL="857250" lvl="1" indent="-400050" algn="l" rtl="0" fontAlgn="base">
              <a:lnSpc>
                <a:spcPct val="120000"/>
              </a:lnSpc>
              <a:spcBef>
                <a:spcPts val="0"/>
              </a:spcBef>
              <a:buFont typeface="+mj-lt"/>
              <a:buAutoNum type="romanUcPeriod"/>
            </a:pPr>
            <a:r>
              <a:rPr lang="es" sz="1050" b="0" i="0" u="none" baseline="0"/>
              <a:t>procedimientos de emergencia en el Reino Unido (autorización para uso en emergencias del Organismo Regulador de Fármacos y Productos para la Salud del Reino Unido);</a:t>
            </a:r>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rtl="0"/>
            <a:endParaRPr lang="e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rtl="0"/>
            <a:endParaRPr lang="es"/>
          </a:p>
        </p:txBody>
      </p:sp>
      <p:sp>
        <p:nvSpPr>
          <p:cNvPr id="11" name="TextBox 10">
            <a:extLst>
              <a:ext uri="{FF2B5EF4-FFF2-40B4-BE49-F238E27FC236}">
                <a16:creationId xmlns:a16="http://schemas.microsoft.com/office/drawing/2014/main" id="{EFEC42E4-D28A-4D70-8CEF-0771D74B8BD4}"/>
              </a:ext>
            </a:extLst>
          </p:cNvPr>
          <p:cNvSpPr txBox="1"/>
          <p:nvPr/>
        </p:nvSpPr>
        <p:spPr>
          <a:xfrm>
            <a:off x="9023983" y="104238"/>
            <a:ext cx="2851486" cy="400110"/>
          </a:xfrm>
          <a:prstGeom prst="rect">
            <a:avLst/>
          </a:prstGeom>
          <a:noFill/>
        </p:spPr>
        <p:txBody>
          <a:bodyPr wrap="none" rtlCol="0">
            <a:spAutoFit/>
          </a:bodyPr>
          <a:lstStyle/>
          <a:p>
            <a:pPr algn="l" rtl="0">
              <a:spcBef>
                <a:spcPts val="700"/>
              </a:spcBef>
              <a:buClr>
                <a:srgbClr val="DD8047"/>
              </a:buClr>
              <a:buSzPct val="60000"/>
            </a:pPr>
            <a:r>
              <a:rPr lang="es" sz="2000" b="1" i="0" u="none" baseline="0">
                <a:solidFill>
                  <a:schemeClr val="bg1"/>
                </a:solidFill>
                <a:latin typeface="Arial Black" panose="020B0A04020102020204" pitchFamily="34" charset="0"/>
              </a:rPr>
              <a:t>SOLO CON FINES DE SIMULACIÓN</a:t>
            </a:r>
          </a:p>
        </p:txBody>
      </p:sp>
      <p:pic>
        <p:nvPicPr>
          <p:cNvPr id="6" name="Image 5">
            <a:extLst>
              <a:ext uri="{FF2B5EF4-FFF2-40B4-BE49-F238E27FC236}">
                <a16:creationId xmlns:a16="http://schemas.microsoft.com/office/drawing/2014/main" id="{3779A941-28E4-451E-837B-9C461D7766F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605769" y="2375338"/>
            <a:ext cx="3269700" cy="2180896"/>
          </a:xfrm>
          <a:prstGeom prst="rect">
            <a:avLst/>
          </a:prstGeom>
        </p:spPr>
      </p:pic>
    </p:spTree>
    <p:extLst>
      <p:ext uri="{BB962C8B-B14F-4D97-AF65-F5344CB8AC3E}">
        <p14:creationId xmlns:p14="http://schemas.microsoft.com/office/powerpoint/2010/main" val="2098659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38E13FA6-55F0-46AA-934D-DFCC7994D5A3}"/>
              </a:ext>
            </a:extLst>
          </p:cNvPr>
          <p:cNvSpPr/>
          <p:nvPr/>
        </p:nvSpPr>
        <p:spPr>
          <a:xfrm>
            <a:off x="8825947" y="2729947"/>
            <a:ext cx="2875723" cy="2372139"/>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sp>
        <p:nvSpPr>
          <p:cNvPr id="5" name="Rectangle: Rounded Corners 4">
            <a:extLst>
              <a:ext uri="{FF2B5EF4-FFF2-40B4-BE49-F238E27FC236}">
                <a16:creationId xmlns:a16="http://schemas.microsoft.com/office/drawing/2014/main" id="{FA6301B9-CB3F-465D-A885-7A37E7D19ACC}"/>
              </a:ext>
            </a:extLst>
          </p:cNvPr>
          <p:cNvSpPr/>
          <p:nvPr/>
        </p:nvSpPr>
        <p:spPr>
          <a:xfrm>
            <a:off x="490330" y="2729948"/>
            <a:ext cx="8242853" cy="2372139"/>
          </a:xfrm>
          <a:prstGeom prst="round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sp>
        <p:nvSpPr>
          <p:cNvPr id="2" name="Title 1">
            <a:extLst>
              <a:ext uri="{FF2B5EF4-FFF2-40B4-BE49-F238E27FC236}">
                <a16:creationId xmlns:a16="http://schemas.microsoft.com/office/drawing/2014/main" id="{8F0B78CA-9A3B-4871-B308-713F2424BEED}"/>
              </a:ext>
            </a:extLst>
          </p:cNvPr>
          <p:cNvSpPr>
            <a:spLocks noGrp="1"/>
          </p:cNvSpPr>
          <p:nvPr>
            <p:ph type="title"/>
          </p:nvPr>
        </p:nvSpPr>
        <p:spPr>
          <a:xfrm>
            <a:off x="247552" y="-38842"/>
            <a:ext cx="11696895" cy="720000"/>
          </a:xfrm>
        </p:spPr>
        <p:txBody>
          <a:bodyPr>
            <a:noAutofit/>
          </a:bodyPr>
          <a:lstStyle/>
          <a:p>
            <a:pPr algn="l" rtl="0"/>
            <a:r>
              <a:rPr lang="es" sz="2400" b="1" i="0" u="none" baseline="0" dirty="0"/>
              <a:t>Funciones de las autoridades reguladoras nacionales en el acceso oportuno a las vacunas contra la COVID-19</a:t>
            </a:r>
            <a:endParaRPr lang="es" sz="2400" dirty="0"/>
          </a:p>
        </p:txBody>
      </p:sp>
      <p:graphicFrame>
        <p:nvGraphicFramePr>
          <p:cNvPr id="4" name="Content Placeholder 3">
            <a:extLst>
              <a:ext uri="{FF2B5EF4-FFF2-40B4-BE49-F238E27FC236}">
                <a16:creationId xmlns:a16="http://schemas.microsoft.com/office/drawing/2014/main" id="{3A6588F4-1B8E-4315-B440-762B26F63149}"/>
              </a:ext>
            </a:extLst>
          </p:cNvPr>
          <p:cNvGraphicFramePr>
            <a:graphicFrameLocks noGrp="1"/>
          </p:cNvGraphicFramePr>
          <p:nvPr>
            <p:ph idx="1"/>
            <p:extLst>
              <p:ext uri="{D42A27DB-BD31-4B8C-83A1-F6EECF244321}">
                <p14:modId xmlns:p14="http://schemas.microsoft.com/office/powerpoint/2010/main" val="2282513649"/>
              </p:ext>
            </p:extLst>
          </p:nvPr>
        </p:nvGraphicFramePr>
        <p:xfrm>
          <a:off x="838199"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a:extLst>
              <a:ext uri="{FF2B5EF4-FFF2-40B4-BE49-F238E27FC236}">
                <a16:creationId xmlns:a16="http://schemas.microsoft.com/office/drawing/2014/main" id="{A2C2F4EF-2A54-49A6-BA6C-837F7710B69D}"/>
              </a:ext>
            </a:extLst>
          </p:cNvPr>
          <p:cNvSpPr txBox="1"/>
          <p:nvPr/>
        </p:nvSpPr>
        <p:spPr>
          <a:xfrm>
            <a:off x="3366054" y="2756109"/>
            <a:ext cx="2163541" cy="369332"/>
          </a:xfrm>
          <a:prstGeom prst="rect">
            <a:avLst/>
          </a:prstGeom>
          <a:noFill/>
        </p:spPr>
        <p:txBody>
          <a:bodyPr wrap="none" rtlCol="0">
            <a:spAutoFit/>
          </a:bodyPr>
          <a:lstStyle/>
          <a:p>
            <a:pPr algn="l" rtl="0"/>
            <a:r>
              <a:rPr lang="es" b="1" i="0" u="none" baseline="0"/>
              <a:t>Fase previa a la comercialización</a:t>
            </a:r>
            <a:endParaRPr lang="es" b="1" dirty="0"/>
          </a:p>
        </p:txBody>
      </p:sp>
      <p:sp>
        <p:nvSpPr>
          <p:cNvPr id="9" name="TextBox 8">
            <a:extLst>
              <a:ext uri="{FF2B5EF4-FFF2-40B4-BE49-F238E27FC236}">
                <a16:creationId xmlns:a16="http://schemas.microsoft.com/office/drawing/2014/main" id="{6089F0FD-02DC-447B-A0C4-801FD01A4FFD}"/>
              </a:ext>
            </a:extLst>
          </p:cNvPr>
          <p:cNvSpPr txBox="1"/>
          <p:nvPr/>
        </p:nvSpPr>
        <p:spPr>
          <a:xfrm>
            <a:off x="9003431" y="2780541"/>
            <a:ext cx="2223686" cy="646331"/>
          </a:xfrm>
          <a:prstGeom prst="rect">
            <a:avLst/>
          </a:prstGeom>
          <a:noFill/>
        </p:spPr>
        <p:txBody>
          <a:bodyPr wrap="none" rtlCol="0">
            <a:spAutoFit/>
          </a:bodyPr>
          <a:lstStyle/>
          <a:p>
            <a:pPr algn="l" rtl="0"/>
            <a:r>
              <a:rPr lang="es" b="1" i="0" u="none" baseline="0" dirty="0"/>
              <a:t>Fase posterior a la</a:t>
            </a:r>
          </a:p>
          <a:p>
            <a:pPr algn="l" rtl="0"/>
            <a:r>
              <a:rPr lang="es" b="1" i="0" u="none" baseline="0" dirty="0"/>
              <a:t> comercialización</a:t>
            </a:r>
            <a:endParaRPr lang="es" b="1" dirty="0"/>
          </a:p>
        </p:txBody>
      </p:sp>
      <p:sp>
        <p:nvSpPr>
          <p:cNvPr id="6" name="Slide Number Placeholder 5">
            <a:extLst>
              <a:ext uri="{FF2B5EF4-FFF2-40B4-BE49-F238E27FC236}">
                <a16:creationId xmlns:a16="http://schemas.microsoft.com/office/drawing/2014/main" id="{7CE26AD8-C96E-4292-B138-8E22CBFA4EEB}"/>
              </a:ext>
            </a:extLst>
          </p:cNvPr>
          <p:cNvSpPr>
            <a:spLocks noGrp="1"/>
          </p:cNvSpPr>
          <p:nvPr>
            <p:ph type="sldNum" sz="quarter" idx="16"/>
          </p:nvPr>
        </p:nvSpPr>
        <p:spPr>
          <a:xfrm>
            <a:off x="11452365" y="6356351"/>
            <a:ext cx="609600" cy="365125"/>
          </a:xfrm>
          <a:prstGeom prst="rect">
            <a:avLst/>
          </a:prstGeom>
        </p:spPr>
        <p:txBody>
          <a:bodyPr/>
          <a:lstStyle>
            <a:defPPr>
              <a:defRPr lang="es"/>
            </a:defPPr>
            <a:lvl1pPr marL="0" algn="r" defTabSz="914400" rtl="0" eaLnBrk="1" latinLnBrk="0" hangingPunct="1">
              <a:defRPr sz="13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0"/>
            <a:fld id="{A74CE0EA-F3B5-4684-BA10-C594598FDB9C}" type="slidenum">
              <a:rPr>
                <a:solidFill>
                  <a:prstClr val="black"/>
                </a:solidFill>
              </a:rPr>
              <a:pPr/>
              <a:t>18</a:t>
            </a:fld>
            <a:endParaRPr lang="es">
              <a:solidFill>
                <a:prstClr val="black"/>
              </a:solidFill>
            </a:endParaRPr>
          </a:p>
        </p:txBody>
      </p:sp>
    </p:spTree>
    <p:extLst>
      <p:ext uri="{BB962C8B-B14F-4D97-AF65-F5344CB8AC3E}">
        <p14:creationId xmlns:p14="http://schemas.microsoft.com/office/powerpoint/2010/main" val="22961659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pPr algn="l" rtl="0"/>
            <a:r>
              <a:rPr lang="es" b="1" i="0" u="none" baseline="0"/>
              <a:t>Sesión 1 – Preguntas de debate</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pPr algn="l" rtl="0"/>
            <a:fld id="{7EA682B2-33C9-4D4F-9A18-C7D5F7FE2751}" type="datetime3">
              <a:rPr lang="es-ES"/>
              <a:t>22.12.20</a:t>
            </a:fld>
            <a:endParaRPr lang="es"/>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152779" y="648955"/>
            <a:ext cx="11886442" cy="773305"/>
          </a:xfrm>
        </p:spPr>
        <p:txBody>
          <a:bodyPr>
            <a:normAutofit fontScale="92500" lnSpcReduction="10000"/>
          </a:bodyPr>
          <a:lstStyle/>
          <a:p>
            <a:pPr marL="0" indent="0" algn="l" rtl="0">
              <a:lnSpc>
                <a:spcPct val="120000"/>
              </a:lnSpc>
              <a:buNone/>
            </a:pPr>
            <a:r>
              <a:rPr lang="es" sz="2200" b="1" i="0" u="none" baseline="0">
                <a:solidFill>
                  <a:schemeClr val="accent3"/>
                </a:solidFill>
              </a:rPr>
              <a:t>Examine su marco regulador actual y las vías relativas a la aprobación de la vacuna y analice los siguientes aspectos </a:t>
            </a:r>
          </a:p>
          <a:p>
            <a:pPr marL="0" indent="0" algn="l" rtl="0">
              <a:lnSpc>
                <a:spcPct val="120000"/>
              </a:lnSpc>
              <a:buNone/>
            </a:pPr>
            <a:endParaRPr lang="es" sz="2600" b="1" strike="sngStrike">
              <a:solidFill>
                <a:schemeClr val="accent3"/>
              </a:solidFill>
            </a:endParaRPr>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9522372" y="6006272"/>
            <a:ext cx="1933247" cy="592779"/>
            <a:chOff x="9978391" y="5342554"/>
            <a:chExt cx="2577745" cy="815708"/>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7"/>
              <a:ext cx="1887756" cy="635285"/>
            </a:xfrm>
            <a:prstGeom prst="rect">
              <a:avLst/>
            </a:prstGeom>
            <a:noFill/>
          </p:spPr>
          <p:txBody>
            <a:bodyPr wrap="none" rtlCol="0">
              <a:spAutoFit/>
            </a:bodyPr>
            <a:lstStyle/>
            <a:p>
              <a:pPr algn="l" rtl="0">
                <a:spcBef>
                  <a:spcPts val="700"/>
                </a:spcBef>
                <a:buClr>
                  <a:srgbClr val="DD8047"/>
                </a:buClr>
                <a:buSzPct val="60000"/>
              </a:pPr>
              <a:r>
                <a:rPr lang="es" sz="2400" b="1" i="0" u="none" baseline="0" dirty="0">
                  <a:solidFill>
                    <a:srgbClr val="0070C0"/>
                  </a:solidFill>
                  <a:latin typeface="+mj-lt"/>
                  <a:cs typeface="Calibri" panose="020F0502020204030204" pitchFamily="34" charset="0"/>
                </a:rPr>
                <a:t>60 mins.</a:t>
              </a:r>
            </a:p>
          </p:txBody>
        </p:sp>
      </p:grpSp>
      <p:sp>
        <p:nvSpPr>
          <p:cNvPr id="3" name="Rectangle 2">
            <a:extLst>
              <a:ext uri="{FF2B5EF4-FFF2-40B4-BE49-F238E27FC236}">
                <a16:creationId xmlns:a16="http://schemas.microsoft.com/office/drawing/2014/main" id="{8DBDD1E2-518C-2341-8980-0A17179CCCFF}"/>
              </a:ext>
            </a:extLst>
          </p:cNvPr>
          <p:cNvSpPr/>
          <p:nvPr/>
        </p:nvSpPr>
        <p:spPr>
          <a:xfrm>
            <a:off x="152779" y="1349411"/>
            <a:ext cx="11910883" cy="5201424"/>
          </a:xfrm>
          <a:prstGeom prst="rect">
            <a:avLst/>
          </a:prstGeom>
        </p:spPr>
        <p:txBody>
          <a:bodyPr wrap="square">
            <a:normAutofit fontScale="92500" lnSpcReduction="10000"/>
          </a:bodyPr>
          <a:lstStyle/>
          <a:p>
            <a:pPr marL="450850" lvl="1" indent="-441325" algn="l" rtl="0" fontAlgn="base">
              <a:buFont typeface="+mj-lt"/>
              <a:buAutoNum type="arabicPeriod"/>
            </a:pPr>
            <a:r>
              <a:rPr lang="es" sz="1600" b="1" i="0" u="none" baseline="0" dirty="0">
                <a:latin typeface="Helvetica Neue" panose="02000503000000020004" pitchFamily="2" charset="0"/>
              </a:rPr>
              <a:t>Regulación de nuevas vacunas </a:t>
            </a:r>
          </a:p>
          <a:p>
            <a:pPr algn="l" rtl="0" fontAlgn="base"/>
            <a:r>
              <a:rPr lang="es" sz="1600" b="0" i="0" u="none" baseline="0" dirty="0">
                <a:latin typeface="Helvetica Neue" panose="02000503000000020004" pitchFamily="2" charset="0"/>
              </a:rPr>
              <a:t> </a:t>
            </a:r>
          </a:p>
          <a:p>
            <a:pPr marL="671513" lvl="1" indent="-214313" algn="l" rtl="0" fontAlgn="base">
              <a:buFont typeface="Arial" panose="020B0604020202020204" pitchFamily="34" charset="0"/>
              <a:buChar char="•"/>
            </a:pPr>
            <a:r>
              <a:rPr lang="es" sz="1600" b="0" i="0" u="none" baseline="0" dirty="0">
                <a:latin typeface="Helvetica Neue" panose="02000503000000020004" pitchFamily="2" charset="0"/>
              </a:rPr>
              <a:t>Explique el marco y las vías utilizadas para la supervisión reglamentaria de las vacunas </a:t>
            </a:r>
          </a:p>
          <a:p>
            <a:pPr marL="671513" lvl="1" indent="-214313" algn="l" rtl="0" fontAlgn="base">
              <a:buFont typeface="Arial" panose="020B0604020202020204" pitchFamily="34" charset="0"/>
              <a:buChar char="•"/>
            </a:pPr>
            <a:r>
              <a:rPr lang="es" sz="1600" b="0" i="0" u="none" baseline="0" dirty="0">
                <a:latin typeface="Helvetica Neue" panose="02000503000000020004" pitchFamily="2" charset="0"/>
              </a:rPr>
              <a:t>¿Se admiten las aprobaciones reglamentarias de las autoridades reguladoras más estrictas, como el Organismo Regulador de Fármacos y Productos para la Salud del Reino Unido, la Administración de Alimentos y Medicamentos de los Estados Unidos o la Agencia Europea de Medicamentos? </a:t>
            </a:r>
          </a:p>
          <a:p>
            <a:pPr marL="671513" lvl="1" indent="-214313" algn="l" rtl="0" fontAlgn="base">
              <a:buFont typeface="Arial" panose="020B0604020202020204" pitchFamily="34" charset="0"/>
              <a:buChar char="•"/>
            </a:pPr>
            <a:r>
              <a:rPr lang="es" sz="1600" b="0" i="0" u="none" baseline="0" dirty="0">
                <a:latin typeface="Helvetica Neue" panose="02000503000000020004" pitchFamily="2" charset="0"/>
              </a:rPr>
              <a:t>¿Se admiten las vacunas precalificadas por la OMS, o confía en ellas? </a:t>
            </a:r>
          </a:p>
          <a:p>
            <a:pPr marL="671513" lvl="1" indent="-214313" algn="l" rtl="0" fontAlgn="base">
              <a:buFont typeface="Arial" panose="020B0604020202020204" pitchFamily="34" charset="0"/>
              <a:buChar char="•"/>
            </a:pPr>
            <a:r>
              <a:rPr lang="es" sz="1600" b="0" i="0" u="none" baseline="0" dirty="0">
                <a:latin typeface="Helvetica Neue" panose="02000503000000020004" pitchFamily="2" charset="0"/>
              </a:rPr>
              <a:t>¿Se admiten las aprobaciones de otro país o autoridad?</a:t>
            </a:r>
          </a:p>
          <a:p>
            <a:pPr marL="671513" lvl="1" indent="-214313" algn="l" rtl="0" fontAlgn="base">
              <a:buFont typeface="Arial" panose="020B0604020202020204" pitchFamily="34" charset="0"/>
              <a:buChar char="•"/>
            </a:pPr>
            <a:r>
              <a:rPr lang="es" sz="1600" b="0" i="0" u="none" baseline="0" dirty="0">
                <a:latin typeface="Helvetica Neue" panose="02000503000000020004" pitchFamily="2" charset="0"/>
              </a:rPr>
              <a:t>¿Cuánto tiempo se tarda en conceder la aprobación reglamentaria de una nueva vacuna?  </a:t>
            </a:r>
          </a:p>
          <a:p>
            <a:pPr lvl="1" algn="l" rtl="0" fontAlgn="base"/>
            <a:endParaRPr lang="es" sz="1600" dirty="0">
              <a:latin typeface="Helvetica Neue" panose="02000503000000020004" pitchFamily="2" charset="0"/>
            </a:endParaRPr>
          </a:p>
          <a:p>
            <a:pPr marL="342900" indent="-342900" algn="l" rtl="0" fontAlgn="base">
              <a:buFont typeface="+mj-lt"/>
              <a:buAutoNum type="arabicPeriod" startAt="2"/>
            </a:pPr>
            <a:r>
              <a:rPr lang="es" sz="1600" b="1" i="0" u="none" baseline="0" dirty="0">
                <a:latin typeface="Helvetica Neue" panose="02000503000000020004" pitchFamily="2" charset="0"/>
              </a:rPr>
              <a:t>Vacunas para su uso en emergencias </a:t>
            </a:r>
          </a:p>
          <a:p>
            <a:pPr algn="l" rtl="0" fontAlgn="base"/>
            <a:r>
              <a:rPr lang="es" sz="1600" b="0" i="0" u="none" baseline="0" dirty="0">
                <a:latin typeface="Helvetica Neue" panose="02000503000000020004" pitchFamily="2" charset="0"/>
              </a:rPr>
              <a:t> </a:t>
            </a:r>
          </a:p>
          <a:p>
            <a:pPr marL="712788" lvl="1" indent="-255588" algn="l" rtl="0" fontAlgn="base">
              <a:buFont typeface="Arial" panose="020B0604020202020204" pitchFamily="34" charset="0"/>
              <a:buChar char="•"/>
            </a:pPr>
            <a:r>
              <a:rPr lang="es" sz="1600" b="0" i="0" u="none" baseline="0" dirty="0">
                <a:latin typeface="Helvetica Neue" panose="02000503000000020004" pitchFamily="2" charset="0"/>
              </a:rPr>
              <a:t>¿Tiene mecanismos o vías reglamentarias para acelerar la aprobación de la vacuna (preferiblemente en menos de 15 días hábiles), es decir, autorización para su uso en emergencias, aprobación excepcional, confianza/reconocimiento, procedimiento abreviado, vía rápida u otros?  </a:t>
            </a:r>
          </a:p>
          <a:p>
            <a:pPr marL="712788" lvl="1" indent="-255588" algn="l" rtl="0" fontAlgn="base">
              <a:buFont typeface="Arial" panose="020B0604020202020204" pitchFamily="34" charset="0"/>
              <a:buChar char="•"/>
            </a:pPr>
            <a:r>
              <a:rPr lang="es" sz="1600" b="0" i="0" u="none" baseline="0" dirty="0">
                <a:latin typeface="Helvetica Neue" panose="02000503000000020004" pitchFamily="2" charset="0"/>
              </a:rPr>
              <a:t>¿En qué se diferencian de las vías habituales por lo que respecta a los plazos?</a:t>
            </a:r>
          </a:p>
          <a:p>
            <a:pPr marL="712788" lvl="1" indent="-255588" algn="l" rtl="0" fontAlgn="base">
              <a:buFont typeface="Arial" panose="020B0604020202020204" pitchFamily="34" charset="0"/>
              <a:buChar char="•"/>
            </a:pPr>
            <a:r>
              <a:rPr lang="es" sz="1600" b="0" i="0" u="none" baseline="0" dirty="0">
                <a:latin typeface="Helvetica Neue" panose="02000503000000020004" pitchFamily="2" charset="0"/>
              </a:rPr>
              <a:t>¿Se admiten las vacunas incluidas en la lista de uso en emergencias de la OMS, o confía en ellas?</a:t>
            </a:r>
          </a:p>
          <a:p>
            <a:pPr marL="712788" lvl="1" indent="-255588" algn="l" rtl="0" fontAlgn="base">
              <a:buFont typeface="Arial" panose="020B0604020202020204" pitchFamily="34" charset="0"/>
              <a:buChar char="•"/>
            </a:pPr>
            <a:r>
              <a:rPr lang="es" sz="1600" b="0" i="0" u="none" baseline="0" dirty="0">
                <a:latin typeface="Helvetica Neue" panose="02000503000000020004" pitchFamily="2" charset="0"/>
              </a:rPr>
              <a:t>¿Cuáles son los principales pasos que han de seguirse para obtener una aprobación de emergencia? </a:t>
            </a:r>
          </a:p>
          <a:p>
            <a:pPr algn="l" rtl="0" fontAlgn="base"/>
            <a:r>
              <a:rPr lang="es" sz="1600" b="0" i="0" u="none" baseline="0" dirty="0">
                <a:latin typeface="Helvetica Neue" panose="02000503000000020004" pitchFamily="2" charset="0"/>
              </a:rPr>
              <a:t> </a:t>
            </a:r>
          </a:p>
          <a:p>
            <a:pPr marL="342900" indent="-342900" algn="l" rtl="0" fontAlgn="base">
              <a:buFont typeface="+mj-lt"/>
              <a:buAutoNum type="arabicPeriod" startAt="3"/>
            </a:pPr>
            <a:r>
              <a:rPr lang="es" sz="1600" b="1" i="0" u="none" baseline="0" dirty="0">
                <a:latin typeface="Helvetica Neue" panose="02000503000000020004" pitchFamily="2" charset="0"/>
              </a:rPr>
              <a:t>¿A quién se debe consultar en este proceso de concesión de la aprobación reglamentaria de las vacunas contra la COVID-19?  </a:t>
            </a:r>
          </a:p>
          <a:p>
            <a:pPr marL="342900" indent="-342900" algn="l" rtl="0" fontAlgn="base">
              <a:buFont typeface="+mj-lt"/>
              <a:buAutoNum type="arabicPeriod" startAt="3"/>
            </a:pPr>
            <a:endParaRPr lang="es" sz="1600" dirty="0">
              <a:latin typeface="Helvetica Neue" panose="02000503000000020004" pitchFamily="2" charset="0"/>
            </a:endParaRPr>
          </a:p>
          <a:p>
            <a:pPr marL="342900" indent="-342900" algn="l" rtl="0" fontAlgn="base">
              <a:buFont typeface="+mj-lt"/>
              <a:buAutoNum type="arabicPeriod" startAt="3"/>
            </a:pPr>
            <a:r>
              <a:rPr lang="es" sz="1600" b="1" i="0" u="none" baseline="0" dirty="0">
                <a:latin typeface="Helvetica Neue" panose="02000503000000020004" pitchFamily="2" charset="0"/>
              </a:rPr>
              <a:t>¿Cómo se dará a conocer la decisión reglamentaria final a los asociados interesados (internos y externos) y a la población?</a:t>
            </a:r>
          </a:p>
          <a:p>
            <a:pPr algn="l" rtl="0" fontAlgn="base"/>
            <a:endParaRPr lang="es" sz="1200" dirty="0">
              <a:latin typeface="Helvetica Neue" panose="02000503000000020004" pitchFamily="2" charset="0"/>
            </a:endParaRPr>
          </a:p>
        </p:txBody>
      </p:sp>
    </p:spTree>
    <p:extLst>
      <p:ext uri="{BB962C8B-B14F-4D97-AF65-F5344CB8AC3E}">
        <p14:creationId xmlns:p14="http://schemas.microsoft.com/office/powerpoint/2010/main" val="23072707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p:txBody>
          <a:bodyPr>
            <a:normAutofit fontScale="90000"/>
          </a:bodyPr>
          <a:lstStyle/>
          <a:p>
            <a:pPr algn="l" rtl="0"/>
            <a:r>
              <a:rPr lang="es" b="1" i="0" u="none" baseline="0"/>
              <a:t>Modelo de programa</a:t>
            </a:r>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pPr algn="l" rtl="0"/>
            <a:fld id="{7EA682B2-33C9-4D4F-9A18-C7D5F7FE2751}" type="datetime3">
              <a:rPr lang="es-ES"/>
              <a:t>22.12.20</a:t>
            </a:fld>
            <a:endParaRPr lang="es"/>
          </a:p>
        </p:txBody>
      </p:sp>
      <p:sp>
        <p:nvSpPr>
          <p:cNvPr id="5" name="Content Placeholder 2">
            <a:extLst>
              <a:ext uri="{FF2B5EF4-FFF2-40B4-BE49-F238E27FC236}">
                <a16:creationId xmlns:a16="http://schemas.microsoft.com/office/drawing/2014/main" id="{2DE68DE2-6316-4455-9697-9ED7EF612BA9}"/>
              </a:ext>
            </a:extLst>
          </p:cNvPr>
          <p:cNvSpPr>
            <a:spLocks noGrp="1"/>
          </p:cNvSpPr>
          <p:nvPr>
            <p:ph idx="1"/>
          </p:nvPr>
        </p:nvSpPr>
        <p:spPr>
          <a:xfrm>
            <a:off x="237744" y="1033272"/>
            <a:ext cx="5779211" cy="4018302"/>
          </a:xfrm>
        </p:spPr>
        <p:txBody>
          <a:bodyPr>
            <a:noAutofit/>
          </a:bodyPr>
          <a:lstStyle/>
          <a:p>
            <a:pPr marL="0" lvl="0" indent="0" algn="l" rtl="0">
              <a:lnSpc>
                <a:spcPct val="100000"/>
              </a:lnSpc>
              <a:spcBef>
                <a:spcPts val="700"/>
              </a:spcBef>
              <a:buClr>
                <a:srgbClr val="DD8047"/>
              </a:buClr>
              <a:buSzPct val="60000"/>
              <a:buNone/>
              <a:defRPr/>
            </a:pPr>
            <a:r>
              <a:rPr lang="es" sz="2000" b="1" i="0" u="none" baseline="0">
                <a:solidFill>
                  <a:srgbClr val="0070C0"/>
                </a:solidFill>
                <a:latin typeface="+mj-lt"/>
                <a:cs typeface="Calibri" panose="020F0502020204030204" pitchFamily="34" charset="0"/>
              </a:rPr>
              <a:t>Parte 1 Mañana:</a:t>
            </a:r>
          </a:p>
          <a:p>
            <a:pPr algn="l" defTabSz="1252538" rtl="0"/>
            <a:r>
              <a:rPr lang="es" sz="2000" b="0" i="1" u="none" baseline="0">
                <a:latin typeface="+mj-lt"/>
              </a:rPr>
              <a:t>8.45</a:t>
            </a:r>
            <a:r>
              <a:rPr lang="es" sz="2000" b="0" i="0" u="none" baseline="0">
                <a:latin typeface="+mj-lt"/>
              </a:rPr>
              <a:t>	</a:t>
            </a:r>
            <a:r>
              <a:rPr lang="es" sz="2000" b="0" i="1" u="none" baseline="0">
                <a:latin typeface="+mj-lt"/>
              </a:rPr>
              <a:t>Registro</a:t>
            </a:r>
          </a:p>
          <a:p>
            <a:pPr algn="l" defTabSz="1252538" rtl="0"/>
            <a:r>
              <a:rPr lang="es" sz="2000" b="0" i="1" u="none" baseline="0">
                <a:latin typeface="+mj-lt"/>
              </a:rPr>
              <a:t>9.00   </a:t>
            </a:r>
            <a:r>
              <a:rPr lang="es" sz="2000" b="0" i="0" u="none" baseline="0">
                <a:latin typeface="+mj-lt"/>
              </a:rPr>
              <a:t>	</a:t>
            </a:r>
            <a:r>
              <a:rPr lang="es" sz="2000" b="0" i="1" u="none" baseline="0">
                <a:latin typeface="+mj-lt"/>
              </a:rPr>
              <a:t>Introducción</a:t>
            </a:r>
            <a:endParaRPr lang="es" sz="2000" dirty="0">
              <a:latin typeface="+mj-lt"/>
            </a:endParaRPr>
          </a:p>
          <a:p>
            <a:pPr algn="l" defTabSz="1252538" rtl="0"/>
            <a:r>
              <a:rPr lang="es" sz="2000" b="0" i="1" u="none" baseline="0">
                <a:latin typeface="+mj-lt"/>
              </a:rPr>
              <a:t>9.10 </a:t>
            </a:r>
            <a:r>
              <a:rPr lang="es" sz="2000" b="0" i="0" u="none" baseline="0">
                <a:latin typeface="+mj-lt"/>
              </a:rPr>
              <a:t>	</a:t>
            </a:r>
            <a:r>
              <a:rPr lang="es" sz="2000" b="0" i="1" u="none" baseline="0">
                <a:latin typeface="+mj-lt"/>
              </a:rPr>
              <a:t>Objetivos y desarrollo del ejercicio</a:t>
            </a:r>
            <a:endParaRPr lang="es" sz="2000" dirty="0">
              <a:latin typeface="+mj-lt"/>
            </a:endParaRPr>
          </a:p>
          <a:p>
            <a:pPr algn="l" defTabSz="1252538" rtl="0"/>
            <a:r>
              <a:rPr lang="es" sz="2000" b="0" i="1" u="none" baseline="0">
                <a:latin typeface="+mj-lt"/>
              </a:rPr>
              <a:t>9.15   </a:t>
            </a:r>
            <a:r>
              <a:rPr lang="es" sz="2000" b="0" i="0" u="none" baseline="0">
                <a:latin typeface="+mj-lt"/>
              </a:rPr>
              <a:t>	</a:t>
            </a:r>
            <a:r>
              <a:rPr lang="es" sz="2000" b="0" i="1" u="none" baseline="0">
                <a:latin typeface="+mj-lt"/>
              </a:rPr>
              <a:t>Ejercicio teórico de simulación </a:t>
            </a:r>
          </a:p>
          <a:p>
            <a:pPr algn="l" defTabSz="1252538" rtl="0"/>
            <a:r>
              <a:rPr lang="es" sz="2000" b="0" i="1" u="none" baseline="0">
                <a:latin typeface="+mj-lt"/>
              </a:rPr>
              <a:t>10.45</a:t>
            </a:r>
            <a:r>
              <a:rPr lang="es" sz="2000" b="0" i="0" u="none" baseline="0">
                <a:latin typeface="+mj-lt"/>
              </a:rPr>
              <a:t>	</a:t>
            </a:r>
            <a:r>
              <a:rPr lang="es" sz="2000" b="0" i="1" u="none" baseline="0">
                <a:latin typeface="+mj-lt"/>
              </a:rPr>
              <a:t>Pausa para el café (15 min)</a:t>
            </a:r>
            <a:endParaRPr lang="es" sz="2000" dirty="0">
              <a:latin typeface="+mj-lt"/>
            </a:endParaRPr>
          </a:p>
          <a:p>
            <a:pPr algn="l" defTabSz="1252538" rtl="0"/>
            <a:r>
              <a:rPr lang="es" sz="2000" b="0" i="1" u="none" baseline="0">
                <a:latin typeface="+mj-lt"/>
              </a:rPr>
              <a:t>11.00</a:t>
            </a:r>
            <a:r>
              <a:rPr lang="es" sz="2000" b="0" i="0" u="none" baseline="0">
                <a:latin typeface="+mj-lt"/>
              </a:rPr>
              <a:t>	</a:t>
            </a:r>
            <a:r>
              <a:rPr lang="es" sz="2000" b="0" i="1" u="none" baseline="0">
                <a:latin typeface="+mj-lt"/>
              </a:rPr>
              <a:t>Ejercicio teórico de simulación </a:t>
            </a:r>
          </a:p>
          <a:p>
            <a:pPr algn="l" defTabSz="1252538" rtl="0"/>
            <a:r>
              <a:rPr lang="es" sz="2000" b="0" i="1" u="none" baseline="0">
                <a:latin typeface="+mj-lt"/>
              </a:rPr>
              <a:t>12.30</a:t>
            </a:r>
            <a:r>
              <a:rPr lang="es" sz="2000" b="0" i="0" u="none" baseline="0">
                <a:latin typeface="+mj-lt"/>
              </a:rPr>
              <a:t>	</a:t>
            </a:r>
            <a:r>
              <a:rPr lang="es" sz="2000" b="0" i="1" u="none" baseline="0">
                <a:latin typeface="+mj-lt"/>
              </a:rPr>
              <a:t>Puesta en común</a:t>
            </a:r>
            <a:endParaRPr lang="es" sz="2000" dirty="0">
              <a:latin typeface="+mj-lt"/>
            </a:endParaRPr>
          </a:p>
          <a:p>
            <a:pPr algn="l" defTabSz="1252538" rtl="0"/>
            <a:r>
              <a:rPr lang="es" sz="2000" b="0" i="1" u="none" baseline="0">
                <a:latin typeface="+mj-lt"/>
              </a:rPr>
              <a:t>13.00 </a:t>
            </a:r>
            <a:r>
              <a:rPr lang="es" sz="2000" b="0" i="0" u="none" baseline="0">
                <a:latin typeface="+mj-lt"/>
              </a:rPr>
              <a:t>	</a:t>
            </a:r>
            <a:r>
              <a:rPr lang="es" sz="2000" b="0" i="1" u="none" baseline="0">
                <a:latin typeface="+mj-lt"/>
              </a:rPr>
              <a:t>Fin del ejercicio </a:t>
            </a:r>
          </a:p>
          <a:p>
            <a:pPr algn="l" defTabSz="1252538" rtl="0"/>
            <a:r>
              <a:rPr lang="es" sz="2000" b="0" i="1" u="none" baseline="0">
                <a:latin typeface="+mj-lt"/>
              </a:rPr>
              <a:t>13.00</a:t>
            </a:r>
            <a:r>
              <a:rPr lang="es" sz="2000" b="0" i="0" u="none" baseline="0">
                <a:latin typeface="+mj-lt"/>
              </a:rPr>
              <a:t>	</a:t>
            </a:r>
            <a:r>
              <a:rPr lang="es" sz="2000" b="0" i="1" u="none" baseline="0">
                <a:latin typeface="+mj-lt"/>
              </a:rPr>
              <a:t>Almuerzo</a:t>
            </a:r>
            <a:endParaRPr lang="es" sz="2000" dirty="0">
              <a:latin typeface="+mj-lt"/>
            </a:endParaRPr>
          </a:p>
        </p:txBody>
      </p:sp>
      <p:sp>
        <p:nvSpPr>
          <p:cNvPr id="6" name="TextBox 5">
            <a:extLst>
              <a:ext uri="{FF2B5EF4-FFF2-40B4-BE49-F238E27FC236}">
                <a16:creationId xmlns:a16="http://schemas.microsoft.com/office/drawing/2014/main" id="{45345226-480B-414B-AA22-2B6F837BB1F0}"/>
              </a:ext>
            </a:extLst>
          </p:cNvPr>
          <p:cNvSpPr txBox="1"/>
          <p:nvPr/>
        </p:nvSpPr>
        <p:spPr>
          <a:xfrm>
            <a:off x="6056478" y="1033272"/>
            <a:ext cx="6117380" cy="3490699"/>
          </a:xfrm>
          <a:prstGeom prst="rect">
            <a:avLst/>
          </a:prstGeom>
          <a:noFill/>
        </p:spPr>
        <p:txBody>
          <a:bodyPr wrap="none" rtlCol="0">
            <a:spAutoFit/>
          </a:bodyPr>
          <a:lstStyle/>
          <a:p>
            <a:pPr lvl="0" algn="l" rtl="0">
              <a:spcBef>
                <a:spcPts val="700"/>
              </a:spcBef>
              <a:buClr>
                <a:srgbClr val="DD8047"/>
              </a:buClr>
              <a:buSzPct val="60000"/>
              <a:defRPr/>
            </a:pPr>
            <a:r>
              <a:rPr lang="es" sz="2000" b="1" i="0" u="none" baseline="0">
                <a:solidFill>
                  <a:srgbClr val="0070C0"/>
                </a:solidFill>
                <a:latin typeface="+mj-lt"/>
                <a:cs typeface="Calibri" panose="020F0502020204030204" pitchFamily="34" charset="0"/>
              </a:rPr>
              <a:t>Parte 2 Tarde: </a:t>
            </a:r>
          </a:p>
          <a:p>
            <a:pPr lvl="0" algn="l" rtl="0">
              <a:spcBef>
                <a:spcPts val="700"/>
              </a:spcBef>
              <a:buClr>
                <a:srgbClr val="DD8047"/>
              </a:buClr>
              <a:buSzPct val="60000"/>
              <a:defRPr/>
            </a:pPr>
            <a:r>
              <a:rPr lang="es" sz="2000" b="0" i="1" u="none" baseline="0">
                <a:solidFill>
                  <a:srgbClr val="383838"/>
                </a:solidFill>
                <a:cs typeface="Calibri" panose="020F0502020204030204" pitchFamily="34" charset="0"/>
              </a:rPr>
              <a:t>14.00   Recapitulación </a:t>
            </a:r>
          </a:p>
          <a:p>
            <a:pPr lvl="0" algn="l" rtl="0">
              <a:spcBef>
                <a:spcPts val="700"/>
              </a:spcBef>
              <a:buClr>
                <a:srgbClr val="DD8047"/>
              </a:buClr>
              <a:buSzPct val="60000"/>
              <a:defRPr/>
            </a:pPr>
            <a:r>
              <a:rPr lang="es" sz="2000" b="0" i="1" u="none" baseline="0">
                <a:solidFill>
                  <a:srgbClr val="383838"/>
                </a:solidFill>
                <a:cs typeface="Calibri" panose="020F0502020204030204" pitchFamily="34" charset="0"/>
              </a:rPr>
              <a:t>14.15   Análisis de lagunas y planificación de la acción </a:t>
            </a:r>
            <a:r>
              <a:rPr lang="es" b="0" i="1" u="none" baseline="0">
                <a:solidFill>
                  <a:srgbClr val="383838"/>
                </a:solidFill>
                <a:cs typeface="Calibri" panose="020F0502020204030204" pitchFamily="34" charset="0"/>
              </a:rPr>
              <a:t>(trabajo de grupo) </a:t>
            </a:r>
          </a:p>
          <a:p>
            <a:pPr lvl="0" algn="l" rtl="0">
              <a:spcBef>
                <a:spcPts val="700"/>
              </a:spcBef>
              <a:buClr>
                <a:srgbClr val="DD8047"/>
              </a:buClr>
              <a:buSzPct val="60000"/>
              <a:defRPr/>
            </a:pPr>
            <a:r>
              <a:rPr lang="es" sz="2000" b="0" i="1" u="none" baseline="0">
                <a:solidFill>
                  <a:srgbClr val="383838"/>
                </a:solidFill>
                <a:cs typeface="Calibri" panose="020F0502020204030204" pitchFamily="34" charset="0"/>
              </a:rPr>
              <a:t>15.30   Pausa para el café (15 min)</a:t>
            </a:r>
          </a:p>
          <a:p>
            <a:pPr lvl="0" algn="l" rtl="0">
              <a:spcBef>
                <a:spcPts val="700"/>
              </a:spcBef>
              <a:buClr>
                <a:srgbClr val="DD8047"/>
              </a:buClr>
              <a:buSzPct val="60000"/>
              <a:defRPr/>
            </a:pPr>
            <a:r>
              <a:rPr lang="es" sz="2000" b="0" i="1" u="none" baseline="0">
                <a:solidFill>
                  <a:srgbClr val="383838"/>
                </a:solidFill>
                <a:cs typeface="Calibri" panose="020F0502020204030204" pitchFamily="34" charset="0"/>
              </a:rPr>
              <a:t>15.45   Continuación de la planificación de la acción  </a:t>
            </a:r>
            <a:r>
              <a:rPr lang="es" b="0" i="1" u="none" baseline="0">
                <a:solidFill>
                  <a:srgbClr val="383838"/>
                </a:solidFill>
                <a:cs typeface="Calibri" panose="020F0502020204030204" pitchFamily="34" charset="0"/>
              </a:rPr>
              <a:t>(trabajo de grupo) </a:t>
            </a:r>
            <a:endParaRPr lang="es" sz="2000" i="1" dirty="0">
              <a:solidFill>
                <a:srgbClr val="383838"/>
              </a:solidFill>
              <a:cs typeface="Calibri" panose="020F0502020204030204" pitchFamily="34" charset="0"/>
            </a:endParaRPr>
          </a:p>
          <a:p>
            <a:pPr lvl="0" algn="l" rtl="0">
              <a:spcBef>
                <a:spcPts val="700"/>
              </a:spcBef>
              <a:buClr>
                <a:srgbClr val="DD8047"/>
              </a:buClr>
              <a:buSzPct val="60000"/>
              <a:defRPr/>
            </a:pPr>
            <a:r>
              <a:rPr lang="es" sz="2000" b="0" i="1" u="none" baseline="0">
                <a:solidFill>
                  <a:srgbClr val="383838"/>
                </a:solidFill>
                <a:cs typeface="Calibri" panose="020F0502020204030204" pitchFamily="34" charset="0"/>
              </a:rPr>
              <a:t>16.30   Consolidación entre todos los participantes</a:t>
            </a:r>
          </a:p>
          <a:p>
            <a:pPr lvl="0" algn="l" rtl="0">
              <a:spcBef>
                <a:spcPts val="700"/>
              </a:spcBef>
              <a:buClr>
                <a:srgbClr val="DD8047"/>
              </a:buClr>
              <a:buSzPct val="60000"/>
              <a:defRPr/>
            </a:pPr>
            <a:r>
              <a:rPr lang="es" sz="2000" b="0" i="1" u="none" baseline="0">
                <a:solidFill>
                  <a:srgbClr val="383838"/>
                </a:solidFill>
                <a:cs typeface="Calibri" panose="020F0502020204030204" pitchFamily="34" charset="0"/>
              </a:rPr>
              <a:t>17.00   Conclusiones y siguientes pasos</a:t>
            </a:r>
          </a:p>
          <a:p>
            <a:pPr lvl="0" algn="l" rtl="0">
              <a:spcBef>
                <a:spcPts val="700"/>
              </a:spcBef>
              <a:buClr>
                <a:srgbClr val="DD8047"/>
              </a:buClr>
              <a:buSzPct val="60000"/>
              <a:defRPr/>
            </a:pPr>
            <a:r>
              <a:rPr lang="es" sz="2000" b="0" i="1" u="none" baseline="0">
                <a:solidFill>
                  <a:srgbClr val="383838"/>
                </a:solidFill>
                <a:cs typeface="Calibri" panose="020F0502020204030204" pitchFamily="34" charset="0"/>
              </a:rPr>
              <a:t>17.30   Clausura</a:t>
            </a:r>
          </a:p>
          <a:p>
            <a:endParaRPr lang="es" sz="2000" dirty="0">
              <a:latin typeface="+mj-lt"/>
              <a:cs typeface="Calibri" panose="020F0502020204030204" pitchFamily="34" charset="0"/>
            </a:endParaRPr>
          </a:p>
        </p:txBody>
      </p:sp>
      <p:cxnSp>
        <p:nvCxnSpPr>
          <p:cNvPr id="9" name="Straight Connector 8">
            <a:extLst>
              <a:ext uri="{FF2B5EF4-FFF2-40B4-BE49-F238E27FC236}">
                <a16:creationId xmlns:a16="http://schemas.microsoft.com/office/drawing/2014/main" id="{80FE309E-CD75-4C2F-817D-B24489667C9A}"/>
              </a:ext>
            </a:extLst>
          </p:cNvPr>
          <p:cNvCxnSpPr>
            <a:cxnSpLocks/>
          </p:cNvCxnSpPr>
          <p:nvPr/>
        </p:nvCxnSpPr>
        <p:spPr>
          <a:xfrm>
            <a:off x="5963767" y="1033272"/>
            <a:ext cx="0" cy="4018302"/>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F24F966B-0AE7-0F47-AEBE-73A4ED9CB75B}"/>
              </a:ext>
            </a:extLst>
          </p:cNvPr>
          <p:cNvSpPr txBox="1"/>
          <p:nvPr/>
        </p:nvSpPr>
        <p:spPr>
          <a:xfrm>
            <a:off x="4093781" y="5657655"/>
            <a:ext cx="4004438" cy="400110"/>
          </a:xfrm>
          <a:prstGeom prst="rect">
            <a:avLst/>
          </a:prstGeom>
          <a:noFill/>
        </p:spPr>
        <p:txBody>
          <a:bodyPr wrap="square" rtlCol="0">
            <a:spAutoFit/>
          </a:bodyPr>
          <a:lstStyle/>
          <a:p>
            <a:pPr algn="l" rtl="0">
              <a:spcBef>
                <a:spcPts val="700"/>
              </a:spcBef>
              <a:buClr>
                <a:srgbClr val="DD8047"/>
              </a:buClr>
              <a:buSzPct val="60000"/>
            </a:pPr>
            <a:r>
              <a:rPr lang="es" sz="2000" b="1" i="0" u="none" baseline="0">
                <a:solidFill>
                  <a:srgbClr val="0070C0"/>
                </a:solidFill>
                <a:latin typeface="+mj-lt"/>
                <a:cs typeface="Calibri" panose="020F0502020204030204" pitchFamily="34" charset="0"/>
              </a:rPr>
              <a:t>Ajuste este programa según sea necesario.</a:t>
            </a:r>
          </a:p>
        </p:txBody>
      </p:sp>
    </p:spTree>
    <p:extLst>
      <p:ext uri="{BB962C8B-B14F-4D97-AF65-F5344CB8AC3E}">
        <p14:creationId xmlns:p14="http://schemas.microsoft.com/office/powerpoint/2010/main" val="5012233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pPr algn="l" rtl="0"/>
            <a:r>
              <a:rPr lang="es" sz="3600" b="1" i="0" u="none" baseline="0" dirty="0"/>
              <a:t>Escenario 2</a:t>
            </a:r>
            <a:r>
              <a:rPr lang="es" b="1" i="0" u="none" baseline="0" dirty="0"/>
              <a:t> – </a:t>
            </a:r>
            <a:r>
              <a:rPr lang="es" sz="2000" b="1" i="0" u="none" baseline="0" dirty="0"/>
              <a:t>Las vacunas pasan a estar disponibles</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EA682B2-33C9-4D4F-9A18-C7D5F7FE2751}" type="datetime3">
              <a:rPr kumimoji="0" lang="es-ES" sz="1200" b="1" i="0" u="none" strike="noStrike" kern="1200" cap="none" spc="0" normalizeH="0" baseline="0">
                <a:ln>
                  <a:noFill/>
                </a:ln>
                <a:solidFill>
                  <a:prstClr val="white"/>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22.12.20</a:t>
            </a:fld>
            <a:endParaRPr kumimoji="0" lang="es"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505851" y="992463"/>
            <a:ext cx="10025782" cy="5114464"/>
          </a:xfrm>
          <a:solidFill>
            <a:schemeClr val="tx2">
              <a:lumMod val="20000"/>
              <a:lumOff val="80000"/>
            </a:schemeClr>
          </a:solidFill>
        </p:spPr>
        <p:txBody>
          <a:bodyPr anchor="ctr">
            <a:normAutofit fontScale="85000" lnSpcReduction="10000"/>
          </a:bodyPr>
          <a:lstStyle/>
          <a:p>
            <a:pPr marL="0" indent="0" algn="l" rtl="0">
              <a:lnSpc>
                <a:spcPct val="110000"/>
              </a:lnSpc>
              <a:buNone/>
            </a:pPr>
            <a:r>
              <a:rPr lang="es" sz="1800" b="1" i="0" u="none" baseline="0" dirty="0"/>
              <a:t>Vacunas desarrolladas y disponibles</a:t>
            </a:r>
          </a:p>
          <a:p>
            <a:pPr algn="just" rtl="0">
              <a:lnSpc>
                <a:spcPct val="110000"/>
              </a:lnSpc>
            </a:pPr>
            <a:r>
              <a:rPr lang="es" sz="1800" b="0" i="0" u="none" baseline="0" dirty="0"/>
              <a:t>Hay varias vacunas experimentales que pueden ser distribuidas en el marco del Mecanismo COVAX. </a:t>
            </a:r>
          </a:p>
          <a:p>
            <a:pPr algn="just" rtl="0">
              <a:lnSpc>
                <a:spcPct val="110000"/>
              </a:lnSpc>
            </a:pPr>
            <a:r>
              <a:rPr lang="es" sz="1800" b="0" i="0" u="none" baseline="0" dirty="0"/>
              <a:t>Algunas están en la fase 2 mientras que otras están ya en la fase 3, y dos vacunas experimentales han entrado en la fase 4 de los ensayos.  </a:t>
            </a:r>
          </a:p>
          <a:p>
            <a:pPr algn="just" rtl="0">
              <a:lnSpc>
                <a:spcPct val="110000"/>
              </a:lnSpc>
            </a:pPr>
            <a:r>
              <a:rPr lang="es" sz="1800" b="0" i="0" u="none" baseline="0" dirty="0"/>
              <a:t>Las vacunas han sido aprobadas para su uso en casos de emergencia por el Organismo Regulador de Fármacos y Productos para la Salud del Reino Unido (Reino Unido) y Administración de Alimentos y Medicamentos de los Estados Unidos, pero todavía no cuentan con la aprobación condicional de la Agencia Europea de Medicamentos y aún no han entrado en la lista de uso en emergencias de la OMS.</a:t>
            </a:r>
          </a:p>
          <a:p>
            <a:pPr lvl="0" algn="just" rtl="0">
              <a:lnSpc>
                <a:spcPct val="110000"/>
              </a:lnSpc>
            </a:pPr>
            <a:r>
              <a:rPr lang="es" sz="1800" b="0" i="0" u="none" baseline="0" dirty="0"/>
              <a:t>En este momento no se sabe qué vacuna experimental se asignará.</a:t>
            </a:r>
          </a:p>
          <a:p>
            <a:pPr lvl="0" algn="just" rtl="0">
              <a:lnSpc>
                <a:spcPct val="110000"/>
              </a:lnSpc>
            </a:pPr>
            <a:r>
              <a:rPr lang="es" sz="1800" b="0" i="0" u="none" baseline="0" dirty="0"/>
              <a:t>Las vacunas tienen una eficacia prácticamente similar, pero sus requisitos de almacenamiento y transporte son diferentes:</a:t>
            </a:r>
          </a:p>
          <a:p>
            <a:pPr lvl="0" algn="just" rtl="0">
              <a:lnSpc>
                <a:spcPct val="110000"/>
              </a:lnSpc>
            </a:pPr>
            <a:r>
              <a:rPr lang="es" sz="1800" b="0" i="0" u="none" baseline="0" dirty="0"/>
              <a:t>Recomendaciones actuales para las vacunas experimentales:</a:t>
            </a:r>
          </a:p>
          <a:p>
            <a:pPr lvl="1" algn="just" rtl="0">
              <a:lnSpc>
                <a:spcPct val="110000"/>
              </a:lnSpc>
            </a:pPr>
            <a:r>
              <a:rPr lang="es" sz="1400" b="0" i="0" u="none" baseline="0" dirty="0"/>
              <a:t>En todas las vacunas será necesario administrar dos dosis con un intervalo de entre 21 y 28 días.</a:t>
            </a:r>
          </a:p>
          <a:p>
            <a:pPr lvl="1" algn="just" rtl="0">
              <a:lnSpc>
                <a:spcPct val="110000"/>
              </a:lnSpc>
            </a:pPr>
            <a:r>
              <a:rPr lang="es" sz="1400" b="0" i="0" u="none" baseline="0" dirty="0"/>
              <a:t>Todas las vacunas, con la excepción de la vacuna AZD1222, necesitan una cadena de ultrafrío antes de su recepción.</a:t>
            </a:r>
          </a:p>
          <a:p>
            <a:pPr marL="0" indent="0" algn="ctr" rtl="0">
              <a:lnSpc>
                <a:spcPct val="110000"/>
              </a:lnSpc>
              <a:buNone/>
            </a:pPr>
            <a:r>
              <a:rPr lang="es" sz="1800" b="1" i="0" u="none" baseline="0" dirty="0"/>
              <a:t>NOTA:   LA OMS NO HA TERMINADO TODAVÍA LA EVALUACIÓN DE NINGUNA VACUNA EN CONCRETO COMO PARTE DE SU LISTA DE USO EN EMERGENCIAS</a:t>
            </a:r>
            <a:endParaRPr lang="es" sz="1800" b="1" strike="sngStrike" dirty="0"/>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1" name="TextBox 10">
            <a:extLst>
              <a:ext uri="{FF2B5EF4-FFF2-40B4-BE49-F238E27FC236}">
                <a16:creationId xmlns:a16="http://schemas.microsoft.com/office/drawing/2014/main" id="{EFEC42E4-D28A-4D70-8CEF-0771D74B8BD4}"/>
              </a:ext>
            </a:extLst>
          </p:cNvPr>
          <p:cNvSpPr txBox="1"/>
          <p:nvPr/>
        </p:nvSpPr>
        <p:spPr>
          <a:xfrm>
            <a:off x="8542751" y="104238"/>
            <a:ext cx="333271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s" sz="1600" b="1" i="0" u="none" strike="noStrike" kern="1200" cap="none" spc="0" normalizeH="0" baseline="0" dirty="0">
                <a:ln>
                  <a:noFill/>
                </a:ln>
                <a:solidFill>
                  <a:prstClr val="white"/>
                </a:solidFill>
                <a:effectLst/>
                <a:uLnTx/>
                <a:uFillTx/>
                <a:latin typeface="Arial Black" panose="020B0A04020102020204" pitchFamily="34" charset="0"/>
                <a:ea typeface="+mn-ea"/>
                <a:cs typeface="+mn-cs"/>
              </a:rPr>
              <a:t>SOLO CON FINES DE SIMULACIÓN</a:t>
            </a:r>
          </a:p>
        </p:txBody>
      </p:sp>
    </p:spTree>
    <p:extLst>
      <p:ext uri="{BB962C8B-B14F-4D97-AF65-F5344CB8AC3E}">
        <p14:creationId xmlns:p14="http://schemas.microsoft.com/office/powerpoint/2010/main" val="5778376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pPr algn="l" rtl="0"/>
            <a:r>
              <a:rPr lang="es" b="1" i="0" u="none" baseline="0"/>
              <a:t>Sesión 2 – Preguntas de debate</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pPr algn="l" rtl="0"/>
            <a:fld id="{7EA682B2-33C9-4D4F-9A18-C7D5F7FE2751}" type="datetime3">
              <a:rPr lang="es-ES"/>
              <a:t>22.12.20</a:t>
            </a:fld>
            <a:endParaRPr lang="es"/>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602901" y="753516"/>
            <a:ext cx="10822076" cy="5131174"/>
          </a:xfrm>
        </p:spPr>
        <p:txBody>
          <a:bodyPr>
            <a:normAutofit fontScale="92500" lnSpcReduction="20000"/>
          </a:bodyPr>
          <a:lstStyle/>
          <a:p>
            <a:pPr marL="0" indent="0" algn="just" rtl="0">
              <a:lnSpc>
                <a:spcPct val="120000"/>
              </a:lnSpc>
              <a:buNone/>
            </a:pPr>
            <a:r>
              <a:rPr lang="es" sz="2000" b="1" i="0" u="none" baseline="0">
                <a:solidFill>
                  <a:schemeClr val="accent3"/>
                </a:solidFill>
              </a:rPr>
              <a:t>¿Qué procesos exigirá su autoridad reguladora nacional para garantizar que una de estas vacunas pueda ser aprobada?</a:t>
            </a:r>
          </a:p>
          <a:p>
            <a:pPr marL="0" indent="0" algn="just" rtl="0">
              <a:lnSpc>
                <a:spcPct val="120000"/>
              </a:lnSpc>
              <a:buNone/>
            </a:pPr>
            <a:endParaRPr lang="es" sz="2000" b="1">
              <a:solidFill>
                <a:schemeClr val="accent3"/>
              </a:solidFill>
            </a:endParaRPr>
          </a:p>
          <a:p>
            <a:pPr marL="514350" indent="-514350" algn="just" rtl="0">
              <a:lnSpc>
                <a:spcPct val="120000"/>
              </a:lnSpc>
              <a:buFont typeface="+mj-lt"/>
              <a:buAutoNum type="arabicPeriod"/>
            </a:pPr>
            <a:r>
              <a:rPr lang="es" sz="2000" b="0" i="0" u="none" baseline="0"/>
              <a:t>¿Qué información mínima necesitará la autoridad reguladora nacional para garantizar que al menos una de estas vacunas pueda ser evaluada para su posible autorización y despliegue?</a:t>
            </a:r>
          </a:p>
          <a:p>
            <a:pPr marL="514350" indent="-514350" algn="just" rtl="0">
              <a:lnSpc>
                <a:spcPct val="120000"/>
              </a:lnSpc>
              <a:buFont typeface="+mj-lt"/>
              <a:buAutoNum type="arabicPeriod"/>
            </a:pPr>
            <a:r>
              <a:rPr lang="es" sz="2000" b="0" i="0" u="none" baseline="0"/>
              <a:t>¿Hay algún aspecto de estas vacunas que pueda suscitar la denegación de su autorización en virtud del marco regulador de su país?</a:t>
            </a:r>
          </a:p>
          <a:p>
            <a:pPr marL="514350" indent="-514350" algn="just" rtl="0">
              <a:lnSpc>
                <a:spcPct val="120000"/>
              </a:lnSpc>
              <a:buFont typeface="+mj-lt"/>
              <a:buAutoNum type="arabicPeriod"/>
            </a:pPr>
            <a:r>
              <a:rPr lang="es" sz="2000" b="0" i="0" u="none" baseline="0"/>
              <a:t>Si una vacuna no está disponible, ¿cómo tomará la autoridad reguladora nacional la decisión de optar por otra vacuna? ¿O se aprobarán todas las vacunas simultáneamente si es necesario?</a:t>
            </a:r>
          </a:p>
          <a:p>
            <a:pPr marL="514350" indent="-514350" algn="just" rtl="0">
              <a:lnSpc>
                <a:spcPct val="120000"/>
              </a:lnSpc>
              <a:buFont typeface="+mj-lt"/>
              <a:buAutoNum type="arabicPeriod"/>
            </a:pPr>
            <a:r>
              <a:rPr lang="es" sz="2000" b="0" i="0" u="none" baseline="0"/>
              <a:t>Si el fabricante modifica algunos de los ingredientes o procesos de fabricación (por ejemplo, para que la vacuna sea más estable a temperaturas más altas), ¿cómo afectará esa decisión a las aprobaciones reglamentarias para su uso (si este cambio se considera un cambio posterior a la aprobación, y en caso de que estén en vigor las directrices y los procedimientos necesarios para gestionar los cambios posteriores a la aprobación)? </a:t>
            </a:r>
            <a:endParaRPr lang="es" sz="2000" strike="sngStrike"/>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9657978" y="5811537"/>
            <a:ext cx="2105761" cy="749356"/>
            <a:chOff x="9978391" y="5342554"/>
            <a:chExt cx="2105761"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415772" cy="461665"/>
            </a:xfrm>
            <a:prstGeom prst="rect">
              <a:avLst/>
            </a:prstGeom>
            <a:noFill/>
          </p:spPr>
          <p:txBody>
            <a:bodyPr wrap="none" rtlCol="0">
              <a:spAutoFit/>
            </a:bodyPr>
            <a:lstStyle/>
            <a:p>
              <a:pPr algn="l" rtl="0">
                <a:spcBef>
                  <a:spcPts val="700"/>
                </a:spcBef>
                <a:buClr>
                  <a:srgbClr val="DD8047"/>
                </a:buClr>
                <a:buSzPct val="60000"/>
              </a:pPr>
              <a:r>
                <a:rPr lang="es" sz="2400" b="1" i="0" u="none" baseline="0" dirty="0">
                  <a:solidFill>
                    <a:srgbClr val="0070C0"/>
                  </a:solidFill>
                  <a:latin typeface="+mj-lt"/>
                  <a:cs typeface="Calibri" panose="020F0502020204030204" pitchFamily="34" charset="0"/>
                </a:rPr>
                <a:t>60 min</a:t>
              </a:r>
              <a:r>
                <a:rPr lang="es-ES" sz="2400" b="1" i="0" u="none" baseline="0" dirty="0">
                  <a:solidFill>
                    <a:srgbClr val="0070C0"/>
                  </a:solidFill>
                  <a:latin typeface="+mj-lt"/>
                  <a:cs typeface="Calibri" panose="020F0502020204030204" pitchFamily="34" charset="0"/>
                </a:rPr>
                <a:t>s.</a:t>
              </a:r>
              <a:endParaRPr lang="es" sz="2400" b="1" i="0" u="none" baseline="0" dirty="0">
                <a:solidFill>
                  <a:srgbClr val="0070C0"/>
                </a:solidFill>
                <a:latin typeface="+mj-lt"/>
                <a:cs typeface="Calibri" panose="020F0502020204030204" pitchFamily="34" charset="0"/>
              </a:endParaRPr>
            </a:p>
          </p:txBody>
        </p:sp>
      </p:grpSp>
    </p:spTree>
    <p:extLst>
      <p:ext uri="{BB962C8B-B14F-4D97-AF65-F5344CB8AC3E}">
        <p14:creationId xmlns:p14="http://schemas.microsoft.com/office/powerpoint/2010/main" val="22529880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6" descr="A close up of a coffee cup sitting on a table&#10;&#10;Description automatically generated">
            <a:extLst>
              <a:ext uri="{FF2B5EF4-FFF2-40B4-BE49-F238E27FC236}">
                <a16:creationId xmlns:a16="http://schemas.microsoft.com/office/drawing/2014/main" id="{F182BF34-D40E-4D63-9929-583C8DCEDC43}"/>
              </a:ext>
            </a:extLst>
          </p:cNvPr>
          <p:cNvPicPr>
            <a:picLocks noGrp="1" noChangeAspect="1"/>
          </p:cNvPicPr>
          <p:nvPr>
            <p:ph idx="1"/>
          </p:nvPr>
        </p:nvPicPr>
        <p:blipFill rotWithShape="1">
          <a:blip r:embed="rId3" cstate="email">
            <a:extLst>
              <a:ext uri="{28A0092B-C50C-407E-A947-70E740481C1C}">
                <a14:useLocalDpi xmlns:a14="http://schemas.microsoft.com/office/drawing/2010/main"/>
              </a:ext>
            </a:extLst>
          </a:blip>
          <a:srcRect/>
          <a:stretch/>
        </p:blipFill>
        <p:spPr>
          <a:xfrm>
            <a:off x="5785448" y="608658"/>
            <a:ext cx="5256363" cy="6000953"/>
          </a:xfrm>
          <a:prstGeom prst="rect">
            <a:avLst/>
          </a:prstGeom>
        </p:spPr>
      </p:pic>
      <p:sp>
        <p:nvSpPr>
          <p:cNvPr id="2" name="Title 1">
            <a:extLst>
              <a:ext uri="{FF2B5EF4-FFF2-40B4-BE49-F238E27FC236}">
                <a16:creationId xmlns:a16="http://schemas.microsoft.com/office/drawing/2014/main" id="{4CC8DB75-6FDF-4990-B74D-9A2732931021}"/>
              </a:ext>
            </a:extLst>
          </p:cNvPr>
          <p:cNvSpPr>
            <a:spLocks noGrp="1"/>
          </p:cNvSpPr>
          <p:nvPr>
            <p:ph type="title"/>
          </p:nvPr>
        </p:nvSpPr>
        <p:spPr/>
        <p:txBody>
          <a:bodyPr>
            <a:normAutofit fontScale="90000"/>
          </a:bodyPr>
          <a:lstStyle/>
          <a:p>
            <a:pPr algn="l" rtl="0"/>
            <a:r>
              <a:rPr lang="es" b="1" i="0" u="none" baseline="0"/>
              <a:t>Pausa</a:t>
            </a:r>
          </a:p>
        </p:txBody>
      </p:sp>
      <p:sp>
        <p:nvSpPr>
          <p:cNvPr id="4" name="Date Placeholder 3">
            <a:extLst>
              <a:ext uri="{FF2B5EF4-FFF2-40B4-BE49-F238E27FC236}">
                <a16:creationId xmlns:a16="http://schemas.microsoft.com/office/drawing/2014/main" id="{036C72D3-CA0F-4CE2-B229-7BBC2D9084AB}"/>
              </a:ext>
            </a:extLst>
          </p:cNvPr>
          <p:cNvSpPr>
            <a:spLocks noGrp="1"/>
          </p:cNvSpPr>
          <p:nvPr>
            <p:ph type="dt" sz="half" idx="10"/>
          </p:nvPr>
        </p:nvSpPr>
        <p:spPr/>
        <p:txBody>
          <a:bodyPr/>
          <a:lstStyle/>
          <a:p>
            <a:pPr algn="l" rtl="0"/>
            <a:fld id="{7EA682B2-33C9-4D4F-9A18-C7D5F7FE2751}" type="datetime3">
              <a:rPr lang="es-ES"/>
              <a:t>22.12.20</a:t>
            </a:fld>
            <a:endParaRPr lang="es"/>
          </a:p>
        </p:txBody>
      </p:sp>
      <p:sp>
        <p:nvSpPr>
          <p:cNvPr id="5" name="Rectangle 4">
            <a:extLst>
              <a:ext uri="{FF2B5EF4-FFF2-40B4-BE49-F238E27FC236}">
                <a16:creationId xmlns:a16="http://schemas.microsoft.com/office/drawing/2014/main" id="{8A53E21E-7CF7-4CC4-8BCD-1B6388A2620A}"/>
              </a:ext>
            </a:extLst>
          </p:cNvPr>
          <p:cNvSpPr/>
          <p:nvPr/>
        </p:nvSpPr>
        <p:spPr>
          <a:xfrm>
            <a:off x="1511808" y="1809134"/>
            <a:ext cx="3600000" cy="3600000"/>
          </a:xfrm>
          <a:prstGeom prst="rect">
            <a:avLst/>
          </a:prstGeom>
          <a:solidFill>
            <a:schemeClr val="bg1"/>
          </a:solidFill>
          <a:ln w="231775" cmpd="thickThin">
            <a:solidFill>
              <a:schemeClr val="accent1"/>
            </a:solidFill>
          </a:ln>
        </p:spPr>
        <p:txBody>
          <a:bodyPr wrap="square" lIns="0" tIns="0" rIns="0" bIns="0" anchor="ctr">
            <a:noAutofit/>
          </a:bodyPr>
          <a:lstStyle/>
          <a:p>
            <a:pPr algn="ctr" rtl="0"/>
            <a:r>
              <a:rPr lang="es" sz="3600" b="1" i="0" u="none" baseline="0" dirty="0">
                <a:solidFill>
                  <a:schemeClr val="accent1"/>
                </a:solidFill>
              </a:rPr>
              <a:t>Pausa para el café </a:t>
            </a:r>
            <a:br>
              <a:rPr lang="es" sz="3600" b="1" dirty="0">
                <a:solidFill>
                  <a:schemeClr val="accent1"/>
                </a:solidFill>
              </a:rPr>
            </a:br>
            <a:r>
              <a:rPr lang="es" sz="3600" b="1" i="0" u="none" baseline="0" dirty="0">
                <a:solidFill>
                  <a:schemeClr val="accent1"/>
                </a:solidFill>
              </a:rPr>
              <a:t>15 min</a:t>
            </a:r>
            <a:r>
              <a:rPr lang="es-ES" sz="3600" b="1" i="0" u="none" baseline="0" dirty="0">
                <a:solidFill>
                  <a:schemeClr val="accent1"/>
                </a:solidFill>
              </a:rPr>
              <a:t>s.</a:t>
            </a:r>
            <a:endParaRPr lang="es" sz="3600" b="1" i="0" u="none" baseline="0" dirty="0">
              <a:solidFill>
                <a:schemeClr val="accent1"/>
              </a:solidFill>
            </a:endParaRPr>
          </a:p>
        </p:txBody>
      </p:sp>
    </p:spTree>
    <p:extLst>
      <p:ext uri="{BB962C8B-B14F-4D97-AF65-F5344CB8AC3E}">
        <p14:creationId xmlns:p14="http://schemas.microsoft.com/office/powerpoint/2010/main" val="9493375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pPr algn="l" rtl="0"/>
            <a:r>
              <a:rPr lang="es" b="1" i="0" u="none" baseline="0"/>
              <a:t>Escenario 3</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pPr algn="l" rtl="0"/>
            <a:fld id="{7EA682B2-33C9-4D4F-9A18-C7D5F7FE2751}" type="datetime3">
              <a:rPr lang="es-ES"/>
              <a:t>22.12.20</a:t>
            </a:fld>
            <a:endParaRPr lang="es"/>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rtl="0"/>
            <a:endParaRPr lang="e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rtl="0"/>
            <a:endParaRPr lang="es"/>
          </a:p>
        </p:txBody>
      </p:sp>
      <p:sp>
        <p:nvSpPr>
          <p:cNvPr id="11" name="TextBox 10">
            <a:extLst>
              <a:ext uri="{FF2B5EF4-FFF2-40B4-BE49-F238E27FC236}">
                <a16:creationId xmlns:a16="http://schemas.microsoft.com/office/drawing/2014/main" id="{EFEC42E4-D28A-4D70-8CEF-0771D74B8BD4}"/>
              </a:ext>
            </a:extLst>
          </p:cNvPr>
          <p:cNvSpPr txBox="1"/>
          <p:nvPr/>
        </p:nvSpPr>
        <p:spPr>
          <a:xfrm>
            <a:off x="8040624" y="104238"/>
            <a:ext cx="4703606" cy="369332"/>
          </a:xfrm>
          <a:prstGeom prst="rect">
            <a:avLst/>
          </a:prstGeom>
          <a:noFill/>
        </p:spPr>
        <p:txBody>
          <a:bodyPr wrap="square" rtlCol="0">
            <a:spAutoFit/>
          </a:bodyPr>
          <a:lstStyle/>
          <a:p>
            <a:pPr algn="l" rtl="0">
              <a:spcBef>
                <a:spcPts val="700"/>
              </a:spcBef>
              <a:buClr>
                <a:srgbClr val="DD8047"/>
              </a:buClr>
              <a:buSzPct val="60000"/>
            </a:pPr>
            <a:r>
              <a:rPr lang="es" b="1" i="0" u="none" baseline="0" dirty="0">
                <a:solidFill>
                  <a:schemeClr val="bg1"/>
                </a:solidFill>
                <a:latin typeface="Arial Black" panose="020B0A04020102020204" pitchFamily="34" charset="0"/>
              </a:rPr>
              <a:t>SOLO CON FINES DE SIMULACIÓN</a:t>
            </a: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152781" y="977030"/>
            <a:ext cx="6694334" cy="5408139"/>
          </a:xfrm>
          <a:prstGeom prst="rect">
            <a:avLst/>
          </a:prstGeom>
          <a:solidFill>
            <a:schemeClr val="tx2">
              <a:lumMod val="20000"/>
              <a:lumOff val="80000"/>
            </a:schemeClr>
          </a:solidFill>
        </p:spPr>
        <p:txBody>
          <a:bodyPr anchor="ctr">
            <a:normAutofit fontScale="77500" lnSpcReduction="20000"/>
          </a:bodyPr>
          <a:lstStyle/>
          <a:p>
            <a:pPr lvl="0" algn="l" rtl="0">
              <a:lnSpc>
                <a:spcPct val="110000"/>
              </a:lnSpc>
            </a:pPr>
            <a:r>
              <a:rPr lang="es" b="0" i="0" u="none" baseline="0"/>
              <a:t>Todas las vacunas obtenidas en el marco del Mecanismo COVAX han sido aprobadas por la autoridad reguladora nacional para la vacunación de la población contra la COVID-19.</a:t>
            </a:r>
          </a:p>
          <a:p>
            <a:pPr lvl="0" algn="l" rtl="0">
              <a:lnSpc>
                <a:spcPct val="110000"/>
              </a:lnSpc>
            </a:pPr>
            <a:r>
              <a:rPr lang="es" b="0" i="0" u="none" baseline="0"/>
              <a:t>Otros países han autorizado el uso de la vacuna.</a:t>
            </a:r>
          </a:p>
          <a:p>
            <a:pPr lvl="0" algn="l" rtl="0">
              <a:lnSpc>
                <a:spcPct val="110000"/>
              </a:lnSpc>
            </a:pPr>
            <a:r>
              <a:rPr lang="es" b="0" i="0" u="none" baseline="0"/>
              <a:t>El Mecanismo COVAX está esperando su aprobación final para proceder a la expedición y la manipulación de la vacuna.</a:t>
            </a:r>
          </a:p>
          <a:p>
            <a:pPr lvl="0" algn="l" rtl="0">
              <a:lnSpc>
                <a:spcPct val="110000"/>
              </a:lnSpc>
            </a:pPr>
            <a:r>
              <a:rPr lang="es" b="0" i="0" u="none" baseline="0"/>
              <a:t>Antes de que se le entregue la vacuna debe contar con un plan de administración de la vacuna en el punto de uso, lo que entrañará varios requisitos legislativos.</a:t>
            </a:r>
          </a:p>
          <a:p>
            <a:pPr lvl="0" algn="l" rtl="0">
              <a:lnSpc>
                <a:spcPct val="110000"/>
              </a:lnSpc>
            </a:pPr>
            <a:r>
              <a:rPr lang="es" b="0" i="0" u="none" baseline="0"/>
              <a:t>Tendrá que conocer la legislación que rige el despacho de la mercancía en la aduana, la manipulación y el almacenamiento de la vacuna.   </a:t>
            </a:r>
          </a:p>
        </p:txBody>
      </p:sp>
      <p:pic>
        <p:nvPicPr>
          <p:cNvPr id="6" name="Picture 5" descr="A picture containing indoor&#10;&#10;Description automatically generated">
            <a:extLst>
              <a:ext uri="{FF2B5EF4-FFF2-40B4-BE49-F238E27FC236}">
                <a16:creationId xmlns:a16="http://schemas.microsoft.com/office/drawing/2014/main" id="{D27CABB7-7BB4-7247-81E7-72C8F62CD7E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163433" y="1179199"/>
            <a:ext cx="3721100" cy="5003800"/>
          </a:xfrm>
          <a:prstGeom prst="rect">
            <a:avLst/>
          </a:prstGeom>
        </p:spPr>
      </p:pic>
    </p:spTree>
    <p:extLst>
      <p:ext uri="{BB962C8B-B14F-4D97-AF65-F5344CB8AC3E}">
        <p14:creationId xmlns:p14="http://schemas.microsoft.com/office/powerpoint/2010/main" val="1488010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pPr algn="l" rtl="0"/>
            <a:r>
              <a:rPr lang="es" b="1" i="0" u="none" baseline="0"/>
              <a:t>Sesión 3</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pPr algn="l" rtl="0"/>
            <a:fld id="{7EA682B2-33C9-4D4F-9A18-C7D5F7FE2751}" type="datetime3">
              <a:rPr lang="es-ES"/>
              <a:t>22.12.20</a:t>
            </a:fld>
            <a:endParaRPr lang="es"/>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546931" y="753515"/>
            <a:ext cx="11190144" cy="5296907"/>
          </a:xfrm>
        </p:spPr>
        <p:txBody>
          <a:bodyPr vert="horz" lIns="91440" tIns="45720" rIns="91440" bIns="45720" rtlCol="0" anchor="t">
            <a:noAutofit/>
          </a:bodyPr>
          <a:lstStyle/>
          <a:p>
            <a:pPr marL="0" indent="0" algn="l" rtl="0">
              <a:buNone/>
            </a:pPr>
            <a:r>
              <a:rPr lang="es" sz="2400" b="1" i="0" u="none" baseline="0" dirty="0">
                <a:solidFill>
                  <a:schemeClr val="accent3"/>
                </a:solidFill>
                <a:latin typeface="Arial"/>
                <a:cs typeface="Arial"/>
              </a:rPr>
              <a:t>¿Cuáles son las próximas medidas que tomará para asegurarse de que la vacuna aprobada pueda utilizarse en el país?</a:t>
            </a:r>
            <a:endParaRPr lang="es" sz="1800" b="1" dirty="0">
              <a:latin typeface="Arial"/>
              <a:cs typeface="Arial"/>
            </a:endParaRPr>
          </a:p>
          <a:p>
            <a:pPr marL="514350" indent="-514350" algn="l" rtl="0">
              <a:lnSpc>
                <a:spcPct val="110000"/>
              </a:lnSpc>
              <a:buFont typeface="+mj-lt"/>
              <a:buAutoNum type="arabicPeriod"/>
            </a:pPr>
            <a:r>
              <a:rPr lang="es" sz="1600" b="0" i="0" u="none" baseline="0" dirty="0">
                <a:latin typeface="Arial"/>
                <a:cs typeface="Arial"/>
              </a:rPr>
              <a:t>¿Cuáles son los próximos hitos en la supervisión reglamentaria para la aprobación de la vacuna por la autoridad reguladora nacional? Por ejemplo:</a:t>
            </a:r>
          </a:p>
          <a:p>
            <a:pPr marL="971550" lvl="1" indent="-514350" algn="l" rtl="0">
              <a:lnSpc>
                <a:spcPct val="110000"/>
              </a:lnSpc>
              <a:buFont typeface="+mj-lt"/>
              <a:buAutoNum type="alphaLcParenR"/>
            </a:pPr>
            <a:r>
              <a:rPr lang="es" sz="1600" b="0" i="0" u="none" baseline="0" dirty="0">
                <a:latin typeface="Arial"/>
                <a:cs typeface="Arial"/>
              </a:rPr>
              <a:t>Permiso de importación</a:t>
            </a:r>
          </a:p>
          <a:p>
            <a:pPr marL="971550" lvl="1" indent="-514350" algn="l" rtl="0">
              <a:lnSpc>
                <a:spcPct val="110000"/>
              </a:lnSpc>
              <a:buFont typeface="+mj-lt"/>
              <a:buAutoNum type="alphaLcParenR"/>
            </a:pPr>
            <a:r>
              <a:rPr lang="es" sz="1600" b="0" i="0" u="none" baseline="0" dirty="0">
                <a:latin typeface="Arial"/>
                <a:cs typeface="Arial"/>
              </a:rPr>
              <a:t>Liberación de lotes por la autoridad reguladora nacional</a:t>
            </a:r>
          </a:p>
          <a:p>
            <a:pPr marL="971550" lvl="1" indent="-514350" algn="l" rtl="0">
              <a:lnSpc>
                <a:spcPct val="110000"/>
              </a:lnSpc>
              <a:buFont typeface="+mj-lt"/>
              <a:buAutoNum type="alphaLcParenR"/>
            </a:pPr>
            <a:r>
              <a:rPr lang="es" sz="1600" b="0" i="0" u="none" baseline="0" dirty="0">
                <a:latin typeface="Arial"/>
                <a:cs typeface="Arial"/>
              </a:rPr>
              <a:t>Almacenamiento y distribución</a:t>
            </a:r>
          </a:p>
          <a:p>
            <a:pPr marL="514350" indent="-514350" algn="l" rtl="0">
              <a:lnSpc>
                <a:spcPct val="110000"/>
              </a:lnSpc>
              <a:buFont typeface="+mj-lt"/>
              <a:buAutoNum type="arabicPeriod"/>
            </a:pPr>
            <a:r>
              <a:rPr lang="es" sz="1600" b="0" i="0" u="none" baseline="0" dirty="0">
                <a:latin typeface="Arial"/>
                <a:cs typeface="Arial"/>
              </a:rPr>
              <a:t>Una vez aprobada la vacuna, ¿cuáles son los requisitos mínimos para que se conceda el permiso de importación?</a:t>
            </a:r>
          </a:p>
          <a:p>
            <a:pPr marL="971550" lvl="1" indent="-514350" algn="l" rtl="0">
              <a:lnSpc>
                <a:spcPct val="110000"/>
              </a:lnSpc>
              <a:buFont typeface="+mj-lt"/>
              <a:buAutoNum type="alphaLcParenR"/>
            </a:pPr>
            <a:r>
              <a:rPr lang="es" sz="1600" b="0" i="0" u="none" baseline="0" dirty="0">
                <a:latin typeface="Arial"/>
                <a:cs typeface="Arial"/>
              </a:rPr>
              <a:t>¿Cuál es el plazo para expedir un permiso de importación? ¿Puede ser expedido en menos de cinco (5) días hábiles?</a:t>
            </a:r>
          </a:p>
          <a:p>
            <a:pPr marL="514350" indent="-514350" algn="l" rtl="0">
              <a:lnSpc>
                <a:spcPct val="110000"/>
              </a:lnSpc>
              <a:buFont typeface="+mj-lt"/>
              <a:buAutoNum type="arabicPeriod"/>
            </a:pPr>
            <a:r>
              <a:rPr lang="es" sz="1600" b="0" i="0" u="none" baseline="0" dirty="0">
                <a:latin typeface="Arial"/>
                <a:cs typeface="Arial"/>
              </a:rPr>
              <a:t>¿Según la reglamentación nacional, es obligatoria la liberación de lotes por la autoridad reguladora nacional?</a:t>
            </a:r>
          </a:p>
          <a:p>
            <a:pPr marL="971550" lvl="1" indent="-514350" algn="l" rtl="0">
              <a:lnSpc>
                <a:spcPct val="110000"/>
              </a:lnSpc>
              <a:buFont typeface="+mj-lt"/>
              <a:buAutoNum type="alphaLcParenR"/>
            </a:pPr>
            <a:r>
              <a:rPr lang="es" sz="1600" b="0" i="0" u="none" baseline="0" dirty="0">
                <a:latin typeface="Arial"/>
                <a:cs typeface="Arial"/>
              </a:rPr>
              <a:t>¿Es obligatorio llevar a cabo ensayos de las vacunas?</a:t>
            </a:r>
          </a:p>
          <a:p>
            <a:pPr marL="971550" lvl="1" indent="-514350" algn="l" rtl="0">
              <a:lnSpc>
                <a:spcPct val="110000"/>
              </a:lnSpc>
              <a:buFont typeface="+mj-lt"/>
              <a:buAutoNum type="alphaLcParenR"/>
            </a:pPr>
            <a:r>
              <a:rPr lang="es" sz="1600" b="0" i="0" u="none" baseline="0" dirty="0">
                <a:latin typeface="Arial"/>
                <a:cs typeface="Arial"/>
              </a:rPr>
              <a:t>¿Cuáles son los requisitos mínimos para la liberación de lotes a nivel nacional, incluida la lista de documentos obligatorios? </a:t>
            </a:r>
          </a:p>
          <a:p>
            <a:pPr marL="971550" lvl="1" indent="-514350" algn="l" rtl="0">
              <a:lnSpc>
                <a:spcPct val="110000"/>
              </a:lnSpc>
              <a:buFont typeface="+mj-lt"/>
              <a:buAutoNum type="alphaLcParenR"/>
            </a:pPr>
            <a:r>
              <a:rPr lang="es" sz="1600" b="0" i="0" u="none" baseline="0" dirty="0">
                <a:latin typeface="Arial"/>
                <a:cs typeface="Arial"/>
              </a:rPr>
              <a:t>¿La liberación de la vacuna puede realizarse en menos de dos días, mediante la mera revisión del resumen del protocolo del lote?</a:t>
            </a:r>
          </a:p>
          <a:p>
            <a:pPr marL="457200" lvl="1" indent="0" algn="l" rtl="0">
              <a:lnSpc>
                <a:spcPct val="110000"/>
              </a:lnSpc>
              <a:buNone/>
            </a:pPr>
            <a:endParaRPr lang="es" sz="1600" dirty="0">
              <a:latin typeface="Arial"/>
              <a:cs typeface="Arial"/>
            </a:endParaRPr>
          </a:p>
          <a:p>
            <a:pPr marL="514350" indent="-514350" algn="l" rtl="0">
              <a:lnSpc>
                <a:spcPct val="110000"/>
              </a:lnSpc>
              <a:buFont typeface="+mj-lt"/>
              <a:buAutoNum type="arabicPeriod"/>
            </a:pPr>
            <a:endParaRPr lang="es" sz="1800" dirty="0">
              <a:solidFill>
                <a:srgbClr val="FF0000"/>
              </a:solidFill>
              <a:latin typeface="Arial"/>
              <a:cs typeface="Arial"/>
            </a:endParaRPr>
          </a:p>
          <a:p>
            <a:pPr marL="514350" indent="-514350" algn="l" rtl="0">
              <a:lnSpc>
                <a:spcPct val="110000"/>
              </a:lnSpc>
              <a:buFont typeface="+mj-lt"/>
              <a:buAutoNum type="arabicPeriod"/>
            </a:pPr>
            <a:endParaRPr lang="es" sz="1800" dirty="0">
              <a:latin typeface="Arial"/>
              <a:cs typeface="Arial"/>
            </a:endParaRPr>
          </a:p>
          <a:p>
            <a:pPr marL="514350" indent="-514350" algn="l" rtl="0">
              <a:lnSpc>
                <a:spcPct val="110000"/>
              </a:lnSpc>
              <a:buFont typeface="+mj-lt"/>
              <a:buAutoNum type="arabicPeriod"/>
            </a:pPr>
            <a:endParaRPr lang="es" sz="1800" dirty="0">
              <a:latin typeface="Arial"/>
              <a:cs typeface="Arial"/>
            </a:endParaRPr>
          </a:p>
          <a:p>
            <a:pPr marL="342900" indent="-342900" algn="l" rtl="0">
              <a:lnSpc>
                <a:spcPct val="100000"/>
              </a:lnSpc>
              <a:spcBef>
                <a:spcPts val="600"/>
              </a:spcBef>
              <a:buFont typeface="+mj-lt"/>
              <a:buAutoNum type="arabicPeriod"/>
            </a:pPr>
            <a:endParaRPr lang="es" dirty="0"/>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9878183" y="2010631"/>
            <a:ext cx="2105761" cy="749356"/>
            <a:chOff x="9978391" y="5342554"/>
            <a:chExt cx="2105761"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415772" cy="461665"/>
            </a:xfrm>
            <a:prstGeom prst="rect">
              <a:avLst/>
            </a:prstGeom>
            <a:noFill/>
          </p:spPr>
          <p:txBody>
            <a:bodyPr wrap="none" rtlCol="0">
              <a:spAutoFit/>
            </a:bodyPr>
            <a:lstStyle/>
            <a:p>
              <a:pPr algn="l" rtl="0">
                <a:spcBef>
                  <a:spcPts val="700"/>
                </a:spcBef>
                <a:buClr>
                  <a:srgbClr val="DD8047"/>
                </a:buClr>
                <a:buSzPct val="60000"/>
              </a:pPr>
              <a:r>
                <a:rPr lang="es" sz="2400" b="1" i="0" u="none" baseline="0" dirty="0">
                  <a:solidFill>
                    <a:srgbClr val="0070C0"/>
                  </a:solidFill>
                  <a:latin typeface="+mj-lt"/>
                  <a:cs typeface="Calibri" panose="020F0502020204030204" pitchFamily="34" charset="0"/>
                </a:rPr>
                <a:t>60 mins.</a:t>
              </a:r>
            </a:p>
          </p:txBody>
        </p:sp>
      </p:grpSp>
    </p:spTree>
    <p:extLst>
      <p:ext uri="{BB962C8B-B14F-4D97-AF65-F5344CB8AC3E}">
        <p14:creationId xmlns:p14="http://schemas.microsoft.com/office/powerpoint/2010/main" val="855168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pPr algn="l" rtl="0"/>
            <a:r>
              <a:rPr lang="es" b="1" i="0" u="none" baseline="0"/>
              <a:t>Sesión 3</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pPr algn="l" rtl="0"/>
            <a:fld id="{7EA682B2-33C9-4D4F-9A18-C7D5F7FE2751}" type="datetime3">
              <a:rPr lang="es-ES"/>
              <a:t>22.12.20</a:t>
            </a:fld>
            <a:endParaRPr lang="es"/>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717847" y="753515"/>
            <a:ext cx="10630968" cy="5609707"/>
          </a:xfrm>
        </p:spPr>
        <p:txBody>
          <a:bodyPr vert="horz" lIns="91440" tIns="45720" rIns="91440" bIns="45720" rtlCol="0" anchor="t">
            <a:noAutofit/>
          </a:bodyPr>
          <a:lstStyle/>
          <a:p>
            <a:pPr marL="0" indent="0" algn="l" rtl="0">
              <a:buNone/>
            </a:pPr>
            <a:r>
              <a:rPr lang="es" sz="2400" b="1" i="0" u="none" baseline="0">
                <a:solidFill>
                  <a:schemeClr val="accent3"/>
                </a:solidFill>
                <a:latin typeface="Arial"/>
                <a:cs typeface="Arial"/>
              </a:rPr>
              <a:t>¿Cuáles son las próximas medidas que tomará para asegurarse de que la vacuna aprobada pueda utilizarse en el país?</a:t>
            </a:r>
          </a:p>
          <a:p>
            <a:pPr marL="0" indent="0" algn="l" rtl="0">
              <a:buNone/>
            </a:pPr>
            <a:endParaRPr lang="es" sz="2400" b="1">
              <a:latin typeface="Arial"/>
              <a:cs typeface="Arial"/>
            </a:endParaRPr>
          </a:p>
          <a:p>
            <a:pPr marL="514350" indent="-514350" algn="l" rtl="0">
              <a:lnSpc>
                <a:spcPct val="110000"/>
              </a:lnSpc>
              <a:buFont typeface="+mj-lt"/>
              <a:buAutoNum type="arabicPeriod" startAt="4"/>
            </a:pPr>
            <a:r>
              <a:rPr lang="es" sz="2000" b="0" i="0" u="none" baseline="0">
                <a:latin typeface="Arial"/>
                <a:cs typeface="Arial"/>
              </a:rPr>
              <a:t>Una vez que la vacuna haya recibido todas las aprobaciones reglamentarias para su uso, ¿existe alguna supervisión reglamentaria del almacenamiento y la distribución de las vacunas?</a:t>
            </a:r>
          </a:p>
          <a:p>
            <a:pPr marL="971550" lvl="1" indent="-514350" algn="l" rtl="0">
              <a:lnSpc>
                <a:spcPct val="110000"/>
              </a:lnSpc>
              <a:buFont typeface="+mj-lt"/>
              <a:buAutoNum type="alphaLcParenR"/>
            </a:pPr>
            <a:r>
              <a:rPr lang="es" sz="2000" b="0" i="0" u="none" baseline="0">
                <a:latin typeface="Arial"/>
                <a:cs typeface="Arial"/>
              </a:rPr>
              <a:t>¿Qué entidad es responsable en su país de almacenar y distribuir la vacuna?</a:t>
            </a:r>
          </a:p>
          <a:p>
            <a:pPr marL="971550" lvl="1" indent="-514350" algn="l" rtl="0">
              <a:lnSpc>
                <a:spcPct val="110000"/>
              </a:lnSpc>
              <a:buFont typeface="+mj-lt"/>
              <a:buAutoNum type="alphaLcParenR"/>
            </a:pPr>
            <a:r>
              <a:rPr lang="es" sz="2000" b="0" i="0" u="none" baseline="0">
                <a:latin typeface="Segoe UI" panose="020B0502040204020203" pitchFamily="34" charset="0"/>
              </a:rPr>
              <a:t>¿Están esas entidades sujetas a la concesión de licencias o son inspeccionadas periódicamente por la autoridad reguladora nacional para comprobar que cumplen las buenas prácticas de almacenamiento y distribución y las directrices relativas a la cadena de frío?</a:t>
            </a:r>
            <a:endParaRPr lang="es" sz="2000">
              <a:latin typeface="Arial"/>
              <a:cs typeface="Arial"/>
            </a:endParaRPr>
          </a:p>
          <a:p>
            <a:pPr marL="514350" indent="-514350" algn="l" rtl="0">
              <a:lnSpc>
                <a:spcPct val="110000"/>
              </a:lnSpc>
              <a:buFont typeface="+mj-lt"/>
              <a:buAutoNum type="arabicPeriod" startAt="4"/>
            </a:pPr>
            <a:endParaRPr lang="es" sz="2000">
              <a:latin typeface="Arial"/>
              <a:cs typeface="Arial"/>
            </a:endParaRPr>
          </a:p>
          <a:p>
            <a:pPr marL="342900" indent="-342900" algn="l" rtl="0">
              <a:lnSpc>
                <a:spcPct val="100000"/>
              </a:lnSpc>
              <a:spcBef>
                <a:spcPts val="600"/>
              </a:spcBef>
              <a:buFont typeface="+mj-lt"/>
              <a:buAutoNum type="arabicPeriod" startAt="4"/>
            </a:pPr>
            <a:r>
              <a:rPr lang="es" sz="2000" b="0" i="0" u="none" baseline="0">
                <a:latin typeface="Arial"/>
                <a:cs typeface="Arial"/>
              </a:rPr>
              <a:t>¿Qué sistemas existen para garantizar la seguridad y la eficacia de las vacunas aprobadas en caso de emergencia? </a:t>
            </a:r>
          </a:p>
        </p:txBody>
      </p:sp>
    </p:spTree>
    <p:extLst>
      <p:ext uri="{BB962C8B-B14F-4D97-AF65-F5344CB8AC3E}">
        <p14:creationId xmlns:p14="http://schemas.microsoft.com/office/powerpoint/2010/main" val="10817963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pPr algn="l" rtl="0"/>
            <a:r>
              <a:rPr lang="es" b="1" i="0" u="none" baseline="0"/>
              <a:t>Escenario 4 - Vigilancia de la seguridad</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pPr algn="l" rtl="0"/>
            <a:fld id="{7EA682B2-33C9-4D4F-9A18-C7D5F7FE2751}" type="datetime3">
              <a:rPr lang="es-ES"/>
              <a:t>22.12.20</a:t>
            </a:fld>
            <a:endParaRPr lang="es"/>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rtl="0"/>
            <a:endParaRPr lang="e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rtl="0"/>
            <a:endParaRPr lang="es"/>
          </a:p>
        </p:txBody>
      </p:sp>
      <p:sp>
        <p:nvSpPr>
          <p:cNvPr id="11" name="TextBox 10">
            <a:extLst>
              <a:ext uri="{FF2B5EF4-FFF2-40B4-BE49-F238E27FC236}">
                <a16:creationId xmlns:a16="http://schemas.microsoft.com/office/drawing/2014/main" id="{EFEC42E4-D28A-4D70-8CEF-0771D74B8BD4}"/>
              </a:ext>
            </a:extLst>
          </p:cNvPr>
          <p:cNvSpPr txBox="1"/>
          <p:nvPr/>
        </p:nvSpPr>
        <p:spPr>
          <a:xfrm>
            <a:off x="9023983" y="104238"/>
            <a:ext cx="2851486" cy="400110"/>
          </a:xfrm>
          <a:prstGeom prst="rect">
            <a:avLst/>
          </a:prstGeom>
          <a:noFill/>
        </p:spPr>
        <p:txBody>
          <a:bodyPr wrap="none" rtlCol="0">
            <a:spAutoFit/>
          </a:bodyPr>
          <a:lstStyle/>
          <a:p>
            <a:pPr algn="l" rtl="0">
              <a:spcBef>
                <a:spcPts val="700"/>
              </a:spcBef>
              <a:buClr>
                <a:srgbClr val="DD8047"/>
              </a:buClr>
              <a:buSzPct val="60000"/>
            </a:pPr>
            <a:r>
              <a:rPr lang="es" sz="2000" b="1" i="0" u="none" baseline="0">
                <a:solidFill>
                  <a:schemeClr val="bg1"/>
                </a:solidFill>
                <a:latin typeface="Arial Black" panose="020B0A04020102020204" pitchFamily="34" charset="0"/>
              </a:rPr>
              <a:t>SOLO CON FINES DE SIMULACIÓN</a:t>
            </a: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152780" y="805817"/>
            <a:ext cx="8590387" cy="5720480"/>
          </a:xfrm>
          <a:prstGeom prst="rect">
            <a:avLst/>
          </a:prstGeom>
          <a:solidFill>
            <a:schemeClr val="tx2">
              <a:lumMod val="20000"/>
              <a:lumOff val="80000"/>
            </a:schemeClr>
          </a:solidFill>
        </p:spPr>
        <p:txBody>
          <a:bodyPr anchor="ctr">
            <a:normAutofit fontScale="85000" lnSpcReduction="10000"/>
          </a:bodyPr>
          <a:lstStyle/>
          <a:p>
            <a:pPr algn="l" rtl="0">
              <a:lnSpc>
                <a:spcPct val="110000"/>
              </a:lnSpc>
            </a:pPr>
            <a:r>
              <a:rPr lang="es" sz="2000" b="0" i="0" u="none" baseline="0">
                <a:latin typeface="+mj-lt"/>
                <a:cs typeface="Calibri"/>
              </a:rPr>
              <a:t>La nueva vacuna ha sido desplegada, y actualmente se está administrando a los grupos destinatarios seleccionados.   Los efectos secundarios son escasos y se encuentran dentro de los criterios de estudio de los fabricantes.</a:t>
            </a:r>
          </a:p>
          <a:p>
            <a:pPr algn="l" rtl="0">
              <a:lnSpc>
                <a:spcPct val="110000"/>
              </a:lnSpc>
            </a:pPr>
            <a:r>
              <a:rPr lang="es" sz="2000" b="0" i="0" u="none" baseline="0">
                <a:latin typeface="+mj-lt"/>
                <a:cs typeface="Calibri"/>
              </a:rPr>
              <a:t>El miércoles, los medios de comunicación locales de la </a:t>
            </a:r>
            <a:r>
              <a:rPr lang="es" sz="2000" b="0" i="0" u="none" baseline="0">
                <a:highlight>
                  <a:srgbClr val="FFFF00"/>
                </a:highlight>
                <a:latin typeface="+mj-lt"/>
                <a:cs typeface="Calibri"/>
              </a:rPr>
              <a:t>provincia XX</a:t>
            </a:r>
            <a:r>
              <a:rPr lang="es" sz="2000" b="0" i="0" u="none" baseline="0">
                <a:latin typeface="+mj-lt"/>
                <a:cs typeface="Calibri"/>
              </a:rPr>
              <a:t> informaron de cuatro casos en los que los receptores de la vacuna habían sufrido una grave disnea y sibilancias un par de horas después de la vacunación.   Las cuatro personas fueron ingresadas en los hospitales locales y están graves, según la información disponible.   </a:t>
            </a:r>
          </a:p>
          <a:p>
            <a:pPr algn="l" rtl="0">
              <a:lnSpc>
                <a:spcPct val="110000"/>
              </a:lnSpc>
            </a:pPr>
            <a:r>
              <a:rPr lang="es" sz="2000" b="0" i="0" u="none" baseline="0">
                <a:latin typeface="+mj-lt"/>
                <a:cs typeface="Calibri"/>
              </a:rPr>
              <a:t>Según investigaciones posteriores, las cuatro personas en cuestión recibieron la vacuna contra la gripe a base de huevo al mismo tiempo que recibieron la vacuna de COVAX, y hay indicios de que pueden haber sufrido una reacción alérgica a la vacuna contra la gripe.  Se sigue investigando por qué se administraron simultáneamente las dos vacunas.</a:t>
            </a:r>
          </a:p>
          <a:p>
            <a:pPr algn="l" rtl="0">
              <a:lnSpc>
                <a:spcPct val="110000"/>
              </a:lnSpc>
            </a:pPr>
            <a:r>
              <a:rPr lang="es" sz="2000" b="0" i="0" u="none" baseline="0">
                <a:latin typeface="+mj-lt"/>
                <a:cs typeface="Calibri"/>
              </a:rPr>
              <a:t>El viernes, cinco personas acudieron al centro de vacunación con fiebre e hinchazón unas cinco horas después de que se les administrara la vacuna.   Al parecer, la vacuna que se les administró no se había almacenado correctamente o podía estar contaminada.   Se está investigando el caso.</a:t>
            </a:r>
          </a:p>
          <a:p>
            <a:pPr algn="l" rtl="0">
              <a:lnSpc>
                <a:spcPct val="110000"/>
              </a:lnSpc>
            </a:pPr>
            <a:r>
              <a:rPr lang="es" sz="2000" b="0" i="0" u="none" baseline="0">
                <a:latin typeface="+mj-lt"/>
                <a:cs typeface="Calibri"/>
              </a:rPr>
              <a:t>Los medios de comunicación están informando de estos incidentes a menudo de forma incendiaria. </a:t>
            </a:r>
          </a:p>
          <a:p>
            <a:pPr algn="l" rtl="0">
              <a:lnSpc>
                <a:spcPct val="110000"/>
              </a:lnSpc>
            </a:pPr>
            <a:endParaRPr lang="es" sz="2000" dirty="0">
              <a:latin typeface="+mj-lt"/>
              <a:cs typeface="Calibri"/>
            </a:endParaRPr>
          </a:p>
        </p:txBody>
      </p:sp>
      <p:sp>
        <p:nvSpPr>
          <p:cNvPr id="3" name="AutoShape 2" descr="Anti mask protest: Psychologists explain why some refuse ...">
            <a:extLst>
              <a:ext uri="{FF2B5EF4-FFF2-40B4-BE49-F238E27FC236}">
                <a16:creationId xmlns:a16="http://schemas.microsoft.com/office/drawing/2014/main" id="{A34D0E37-274B-9F4E-AEFF-0058CBB3D449}"/>
              </a:ext>
            </a:extLst>
          </p:cNvPr>
          <p:cNvSpPr>
            <a:spLocks noChangeAspect="1" noChangeArrowheads="1"/>
          </p:cNvSpPr>
          <p:nvPr/>
        </p:nvSpPr>
        <p:spPr bwMode="auto">
          <a:xfrm flipH="1">
            <a:off x="6248399" y="805817"/>
            <a:ext cx="2775583" cy="277558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
          </a:p>
        </p:txBody>
      </p:sp>
      <p:pic>
        <p:nvPicPr>
          <p:cNvPr id="6" name="Picture 5">
            <a:extLst>
              <a:ext uri="{FF2B5EF4-FFF2-40B4-BE49-F238E27FC236}">
                <a16:creationId xmlns:a16="http://schemas.microsoft.com/office/drawing/2014/main" id="{B464322C-A476-9D41-A858-6F6F9C5DBB1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899724" y="1277655"/>
            <a:ext cx="2872275" cy="4302690"/>
          </a:xfrm>
          <a:prstGeom prst="rect">
            <a:avLst/>
          </a:prstGeom>
        </p:spPr>
      </p:pic>
    </p:spTree>
    <p:extLst>
      <p:ext uri="{BB962C8B-B14F-4D97-AF65-F5344CB8AC3E}">
        <p14:creationId xmlns:p14="http://schemas.microsoft.com/office/powerpoint/2010/main" val="10267514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pPr algn="l" rtl="0"/>
            <a:r>
              <a:rPr lang="es" b="1" i="0" u="none" baseline="0"/>
              <a:t>Sesión 4 – Preguntas de debate</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pPr algn="l" rtl="0"/>
            <a:fld id="{7EA682B2-33C9-4D4F-9A18-C7D5F7FE2751}" type="datetime3">
              <a:rPr lang="es-ES"/>
              <a:t>22.12.20</a:t>
            </a:fld>
            <a:endParaRPr lang="es"/>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417096" y="753515"/>
            <a:ext cx="11373852" cy="5807377"/>
          </a:xfrm>
        </p:spPr>
        <p:txBody>
          <a:bodyPr vert="horz" lIns="91440" tIns="45720" rIns="91440" bIns="45720" rtlCol="0" anchor="t">
            <a:noAutofit/>
          </a:bodyPr>
          <a:lstStyle/>
          <a:p>
            <a:pPr algn="l" rtl="0">
              <a:lnSpc>
                <a:spcPct val="100000"/>
              </a:lnSpc>
            </a:pPr>
            <a:r>
              <a:rPr lang="es" sz="1400" b="1" i="0" u="none" baseline="0" dirty="0">
                <a:solidFill>
                  <a:schemeClr val="accent3"/>
                </a:solidFill>
              </a:rPr>
              <a:t>Antes de iniciar la vacunación, ¿qué preparativos hará en el programa de inmunización local para hacer frente a este tipo de situaciones? </a:t>
            </a:r>
          </a:p>
          <a:p>
            <a:pPr algn="l" rtl="0">
              <a:lnSpc>
                <a:spcPct val="100000"/>
              </a:lnSpc>
            </a:pPr>
            <a:r>
              <a:rPr lang="es" sz="1400" b="1" i="0" u="none" baseline="0" dirty="0">
                <a:solidFill>
                  <a:schemeClr val="accent3"/>
                </a:solidFill>
              </a:rPr>
              <a:t>A nivel local, describa cómo notificará estos hallazgos y a quién se informará de ellos.</a:t>
            </a:r>
          </a:p>
          <a:p>
            <a:pPr algn="l" rtl="0">
              <a:lnSpc>
                <a:spcPct val="100000"/>
              </a:lnSpc>
            </a:pPr>
            <a:r>
              <a:rPr lang="es" sz="1400" b="1" i="0" u="none" baseline="0" dirty="0">
                <a:solidFill>
                  <a:schemeClr val="accent3"/>
                </a:solidFill>
              </a:rPr>
              <a:t>Describa pormenorizadamente las medidas que adoptará para investigar esta situación y reaccionar al respecto.</a:t>
            </a:r>
          </a:p>
          <a:p>
            <a:pPr algn="l" rtl="0">
              <a:lnSpc>
                <a:spcPct val="100000"/>
              </a:lnSpc>
            </a:pPr>
            <a:r>
              <a:rPr lang="es" sz="1400" b="1" i="0" u="none" baseline="0" dirty="0">
                <a:solidFill>
                  <a:schemeClr val="accent3"/>
                </a:solidFill>
              </a:rPr>
              <a:t>¿Cómo abordará las preocupaciones que surjan en la comunidad en relación con la seguridad de las vacunas?</a:t>
            </a:r>
            <a:endParaRPr lang="es" sz="1400" b="1" dirty="0"/>
          </a:p>
          <a:p>
            <a:pPr marL="0" indent="0" algn="l" rtl="0">
              <a:lnSpc>
                <a:spcPct val="100000"/>
              </a:lnSpc>
              <a:buNone/>
            </a:pPr>
            <a:r>
              <a:rPr lang="es" sz="1400" b="1" i="0" u="none" baseline="0" dirty="0"/>
              <a:t>Preguntas específicas</a:t>
            </a:r>
          </a:p>
          <a:p>
            <a:pPr marL="514350" lvl="0" indent="-514350" algn="l" rtl="0">
              <a:lnSpc>
                <a:spcPct val="100000"/>
              </a:lnSpc>
              <a:buFont typeface="+mj-lt"/>
              <a:buAutoNum type="arabicPeriod"/>
            </a:pPr>
            <a:r>
              <a:rPr lang="es" sz="1200" b="0" i="0" u="none" baseline="0" dirty="0">
                <a:latin typeface="Arial"/>
                <a:cs typeface="Arial"/>
              </a:rPr>
              <a:t>Antes de iniciar la vacunación contra la COVID-19, ¿cuáles son las actividades específicas que realizará a nivel local y de distrito a fin de preparar al personal de salud para responder a los eventos adversos?</a:t>
            </a:r>
          </a:p>
          <a:p>
            <a:pPr marL="514350" lvl="0" indent="-514350" algn="l" rtl="0">
              <a:lnSpc>
                <a:spcPct val="100000"/>
              </a:lnSpc>
              <a:buFont typeface="+mj-lt"/>
              <a:buAutoNum type="arabicPeriod"/>
            </a:pPr>
            <a:r>
              <a:rPr lang="es" sz="1200" b="0" i="0" u="none" baseline="0" dirty="0">
                <a:latin typeface="Arial"/>
                <a:cs typeface="Arial"/>
              </a:rPr>
              <a:t>¿Cuál es la diferencia en el enfoque y el contenido de la formación que se impartirá a 1) los vacunadores, 2) los investigadores y 3) los miembros del comité de estudio de los eventos adversos posvacunales?</a:t>
            </a:r>
          </a:p>
          <a:p>
            <a:pPr marL="514350" lvl="0" indent="-514350" algn="l" rtl="0">
              <a:lnSpc>
                <a:spcPct val="100000"/>
              </a:lnSpc>
              <a:buFont typeface="+mj-lt"/>
              <a:buAutoNum type="arabicPeriod"/>
            </a:pPr>
            <a:r>
              <a:rPr lang="es" sz="1200" b="0" i="0" u="none" baseline="0" dirty="0">
                <a:latin typeface="Arial"/>
                <a:cs typeface="Arial"/>
              </a:rPr>
              <a:t>Si se produce un evento adverso, ¿cuál es el contenido de la información y el proceso de notificación y adopción de decisiones en los diferentes niveles de la jerarquía (niveles de distrito, provincial y nacional)?</a:t>
            </a:r>
          </a:p>
          <a:p>
            <a:pPr marL="514350" lvl="0" indent="-514350" algn="l" rtl="0">
              <a:lnSpc>
                <a:spcPct val="100000"/>
              </a:lnSpc>
              <a:buFont typeface="+mj-lt"/>
              <a:buAutoNum type="arabicPeriod"/>
            </a:pPr>
            <a:r>
              <a:rPr lang="es" sz="1200" b="0" i="0" u="none" baseline="0" dirty="0">
                <a:latin typeface="Arial"/>
                <a:cs typeface="Arial"/>
              </a:rPr>
              <a:t>¿Qué es un evento adverso grave? ¿Cuál es el objeto de la investigación de los eventos adversos graves? ¿Cuáles son las medidas fundamentales que han de adoptarse? ¿Quién se encarga de realizar la investigación? </a:t>
            </a:r>
          </a:p>
          <a:p>
            <a:pPr marL="514350" lvl="0" indent="-514350" algn="l" rtl="0">
              <a:lnSpc>
                <a:spcPct val="100000"/>
              </a:lnSpc>
              <a:buFont typeface="+mj-lt"/>
              <a:buAutoNum type="arabicPeriod"/>
            </a:pPr>
            <a:r>
              <a:rPr lang="es" sz="1200" b="0" i="0" u="none" baseline="0" dirty="0">
                <a:latin typeface="Arial"/>
                <a:cs typeface="Arial"/>
              </a:rPr>
              <a:t>¿Cómo se recopilan, cotejan, transmiten, procesan e interpretan los datos sobre la seguridad de las vacunas a nivel periférico, de distrito, provincial y nacional? </a:t>
            </a:r>
          </a:p>
          <a:p>
            <a:pPr marL="514350" lvl="0" indent="-514350" algn="l" rtl="0">
              <a:lnSpc>
                <a:spcPct val="100000"/>
              </a:lnSpc>
              <a:buFont typeface="+mj-lt"/>
              <a:buAutoNum type="arabicPeriod"/>
            </a:pPr>
            <a:r>
              <a:rPr lang="es" sz="1200" b="0" i="0" u="none" baseline="0" dirty="0">
                <a:latin typeface="Arial"/>
                <a:cs typeface="Arial"/>
              </a:rPr>
              <a:t>¿Qué se entiende por evaluación de la causalidad de un evento adverso posvacunal? ¿Quién lleva a cabo esta evaluación? ¿Cuál es el resultado de esa evaluación? </a:t>
            </a:r>
          </a:p>
          <a:p>
            <a:pPr marL="514350" lvl="0" indent="-514350" algn="l" rtl="0">
              <a:lnSpc>
                <a:spcPct val="100000"/>
              </a:lnSpc>
              <a:buFont typeface="+mj-lt"/>
              <a:buAutoNum type="arabicPeriod"/>
            </a:pPr>
            <a:r>
              <a:rPr lang="es" sz="1200" b="0" i="0" u="none" baseline="0" dirty="0">
                <a:latin typeface="Arial"/>
                <a:cs typeface="Arial"/>
              </a:rPr>
              <a:t>¿Cómo se comunican los resultados de la evaluación de la causalidad a los diferentes niveles de la jerarquía y al proveedor o fabricante?</a:t>
            </a:r>
          </a:p>
          <a:p>
            <a:pPr marL="514350" lvl="0" indent="-514350" algn="l" rtl="0">
              <a:lnSpc>
                <a:spcPct val="100000"/>
              </a:lnSpc>
              <a:buFont typeface="+mj-lt"/>
              <a:buAutoNum type="arabicPeriod"/>
            </a:pPr>
            <a:r>
              <a:rPr lang="es" sz="1200" b="0" i="0" u="none" baseline="0" dirty="0">
                <a:latin typeface="Arial"/>
                <a:cs typeface="Arial"/>
              </a:rPr>
              <a:t>¿Cuál es su estrategia de comunicación pública? </a:t>
            </a:r>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9486731" y="5595013"/>
            <a:ext cx="2020803" cy="749356"/>
            <a:chOff x="9978391" y="5342554"/>
            <a:chExt cx="2020803"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330814" cy="461665"/>
            </a:xfrm>
            <a:prstGeom prst="rect">
              <a:avLst/>
            </a:prstGeom>
            <a:noFill/>
          </p:spPr>
          <p:txBody>
            <a:bodyPr wrap="none" rtlCol="0">
              <a:spAutoFit/>
            </a:bodyPr>
            <a:lstStyle/>
            <a:p>
              <a:pPr algn="l" rtl="0">
                <a:spcBef>
                  <a:spcPts val="700"/>
                </a:spcBef>
                <a:buClr>
                  <a:srgbClr val="DD8047"/>
                </a:buClr>
                <a:buSzPct val="60000"/>
              </a:pPr>
              <a:r>
                <a:rPr lang="es" sz="2400" b="1" i="0" u="none" baseline="0">
                  <a:solidFill>
                    <a:srgbClr val="0070C0"/>
                  </a:solidFill>
                  <a:latin typeface="+mj-lt"/>
                  <a:cs typeface="Calibri" panose="020F0502020204030204" pitchFamily="34" charset="0"/>
                </a:rPr>
                <a:t>60 minutos</a:t>
              </a:r>
            </a:p>
          </p:txBody>
        </p:sp>
      </p:grpSp>
    </p:spTree>
    <p:extLst>
      <p:ext uri="{BB962C8B-B14F-4D97-AF65-F5344CB8AC3E}">
        <p14:creationId xmlns:p14="http://schemas.microsoft.com/office/powerpoint/2010/main" val="19196939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pPr algn="l" rtl="0"/>
            <a:r>
              <a:rPr lang="es" b="1" i="0" u="none" baseline="0"/>
              <a:t>Puesta en común</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pPr algn="l" rtl="0"/>
            <a:fld id="{7EA682B2-33C9-4D4F-9A18-C7D5F7FE2751}" type="datetime3">
              <a:rPr lang="es-ES"/>
              <a:t>22.12.20</a:t>
            </a:fld>
            <a:endParaRPr lang="es"/>
          </a:p>
        </p:txBody>
      </p:sp>
      <p:pic>
        <p:nvPicPr>
          <p:cNvPr id="10" name="image9.png" descr="drawing_light_bulb_with_pen_1600_clr.png">
            <a:extLst>
              <a:ext uri="{FF2B5EF4-FFF2-40B4-BE49-F238E27FC236}">
                <a16:creationId xmlns:a16="http://schemas.microsoft.com/office/drawing/2014/main" id="{BE1C5A5E-B8B6-4E35-940D-F3C9E11A8E90}"/>
              </a:ext>
            </a:extLst>
          </p:cNvPr>
          <p:cNvPicPr/>
          <p:nvPr/>
        </p:nvPicPr>
        <p:blipFill>
          <a:blip r:embed="rId2" cstate="email">
            <a:extLst>
              <a:ext uri="{28A0092B-C50C-407E-A947-70E740481C1C}">
                <a14:useLocalDpi xmlns:a14="http://schemas.microsoft.com/office/drawing/2010/main"/>
              </a:ext>
            </a:extLst>
          </a:blip>
          <a:stretch>
            <a:fillRect/>
          </a:stretch>
        </p:blipFill>
        <p:spPr>
          <a:xfrm>
            <a:off x="6744268" y="1944805"/>
            <a:ext cx="2737133" cy="2883175"/>
          </a:xfrm>
          <a:prstGeom prst="rect">
            <a:avLst/>
          </a:prstGeom>
          <a:ln w="12700">
            <a:miter lim="400000"/>
          </a:ln>
        </p:spPr>
      </p:pic>
      <p:sp>
        <p:nvSpPr>
          <p:cNvPr id="7" name="Rectangle 6">
            <a:extLst>
              <a:ext uri="{FF2B5EF4-FFF2-40B4-BE49-F238E27FC236}">
                <a16:creationId xmlns:a16="http://schemas.microsoft.com/office/drawing/2014/main" id="{C01FE6C6-074E-411A-8012-C35DDF7F562A}"/>
              </a:ext>
            </a:extLst>
          </p:cNvPr>
          <p:cNvSpPr/>
          <p:nvPr/>
        </p:nvSpPr>
        <p:spPr>
          <a:xfrm>
            <a:off x="2047164" y="2628688"/>
            <a:ext cx="4380931" cy="2823591"/>
          </a:xfrm>
          <a:prstGeom prst="rect">
            <a:avLst/>
          </a:prstGeom>
        </p:spPr>
        <p:txBody>
          <a:bodyPr wrap="square">
            <a:noAutofit/>
          </a:bodyPr>
          <a:lstStyle/>
          <a:p>
            <a:pPr algn="r" rtl="0"/>
            <a:r>
              <a:rPr lang="es" sz="3200" b="1" i="0" u="none" baseline="0"/>
              <a:t>Observaciones iniciales de los participantes en relación con el ejercicio teórico de simulación</a:t>
            </a:r>
            <a:endParaRPr lang="es" sz="3200" b="1"/>
          </a:p>
        </p:txBody>
      </p:sp>
      <p:cxnSp>
        <p:nvCxnSpPr>
          <p:cNvPr id="9" name="Straight Connector 8">
            <a:extLst>
              <a:ext uri="{FF2B5EF4-FFF2-40B4-BE49-F238E27FC236}">
                <a16:creationId xmlns:a16="http://schemas.microsoft.com/office/drawing/2014/main" id="{9D121E52-4A50-4F4A-83AF-5C0983ECE7FA}"/>
              </a:ext>
            </a:extLst>
          </p:cNvPr>
          <p:cNvCxnSpPr>
            <a:cxnSpLocks/>
          </p:cNvCxnSpPr>
          <p:nvPr/>
        </p:nvCxnSpPr>
        <p:spPr>
          <a:xfrm>
            <a:off x="6571399" y="2804614"/>
            <a:ext cx="0" cy="1351129"/>
          </a:xfrm>
          <a:prstGeom prst="line">
            <a:avLst/>
          </a:prstGeom>
          <a:ln w="47625">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24851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p:tmAbs val="0"/>
                                  </p:iterate>
                                  <p:childTnLst>
                                    <p:set>
                                      <p:cBhvr>
                                        <p:cTn id="6" fill="hold"/>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advAuto="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EA682B2-33C9-4D4F-9A18-C7D5F7FE2751}" type="datetime3">
              <a:rPr kumimoji="0" lang="es-ES" sz="1200" b="1" i="0" u="none" strike="noStrike" kern="1200" cap="none" spc="0" normalizeH="0" baseline="0">
                <a:ln>
                  <a:noFill/>
                </a:ln>
                <a:solidFill>
                  <a:prstClr val="white"/>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22.12.20</a:t>
            </a:fld>
            <a:endParaRPr kumimoji="0" lang="es"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7" name="Rectangle 6">
            <a:extLst>
              <a:ext uri="{FF2B5EF4-FFF2-40B4-BE49-F238E27FC236}">
                <a16:creationId xmlns:a16="http://schemas.microsoft.com/office/drawing/2014/main" id="{C01FE6C6-074E-411A-8012-C35DDF7F562A}"/>
              </a:ext>
            </a:extLst>
          </p:cNvPr>
          <p:cNvSpPr/>
          <p:nvPr/>
        </p:nvSpPr>
        <p:spPr>
          <a:xfrm>
            <a:off x="7515616" y="601010"/>
            <a:ext cx="4676384" cy="6004746"/>
          </a:xfrm>
          <a:prstGeom prst="rect">
            <a:avLst/>
          </a:prstGeom>
          <a:solidFill>
            <a:schemeClr val="tx2"/>
          </a:solidFill>
          <a:effectLst/>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 sz="3200" b="1" i="0" u="none" strike="noStrike" kern="1200" cap="none" spc="0" normalizeH="0" baseline="0">
                <a:ln>
                  <a:noFill/>
                </a:ln>
                <a:solidFill>
                  <a:prstClr val="white"/>
                </a:solidFill>
                <a:effectLst/>
                <a:uLnTx/>
                <a:uFillTx/>
                <a:latin typeface="Arial" panose="020B0604020202020204"/>
                <a:ea typeface="+mn-ea"/>
                <a:cs typeface="+mn-cs"/>
              </a:rPr>
              <a:t>Actividades facilitadas de análisis posteriores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 sz="3200" b="1" i="0" u="none" strike="noStrike" kern="1200" cap="none" spc="0" normalizeH="0" baseline="0">
                <a:ln>
                  <a:noFill/>
                </a:ln>
                <a:solidFill>
                  <a:prstClr val="white"/>
                </a:solidFill>
                <a:effectLst/>
                <a:uLnTx/>
                <a:uFillTx/>
                <a:latin typeface="Arial" panose="020B0604020202020204"/>
                <a:ea typeface="+mn-ea"/>
                <a:cs typeface="+mn-cs"/>
              </a:rPr>
              <a:t>y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 sz="3200" b="1" i="0" u="none" strike="noStrike" kern="1200" cap="none" spc="0" normalizeH="0" baseline="0">
                <a:ln>
                  <a:noFill/>
                </a:ln>
                <a:solidFill>
                  <a:prstClr val="white"/>
                </a:solidFill>
                <a:effectLst/>
                <a:uLnTx/>
                <a:uFillTx/>
                <a:latin typeface="Arial" panose="020B0604020202020204"/>
                <a:ea typeface="+mn-ea"/>
                <a:cs typeface="+mn-cs"/>
              </a:rPr>
              <a:t>planificación de la acción</a:t>
            </a:r>
          </a:p>
        </p:txBody>
      </p:sp>
      <p:sp>
        <p:nvSpPr>
          <p:cNvPr id="12" name="Rectangle 11">
            <a:extLst>
              <a:ext uri="{FF2B5EF4-FFF2-40B4-BE49-F238E27FC236}">
                <a16:creationId xmlns:a16="http://schemas.microsoft.com/office/drawing/2014/main" id="{5B444B19-C2EE-4E64-AC58-E33AAEB9FDA5}"/>
              </a:ext>
            </a:extLst>
          </p:cNvPr>
          <p:cNvSpPr/>
          <p:nvPr/>
        </p:nvSpPr>
        <p:spPr>
          <a:xfrm>
            <a:off x="7835022" y="2653304"/>
            <a:ext cx="3769417" cy="3059299"/>
          </a:xfrm>
          <a:prstGeom prst="rect">
            <a:avLst/>
          </a:prstGeom>
        </p:spPr>
        <p:txBody>
          <a:bodyPr wrap="square">
            <a:spAutoFit/>
          </a:bodyPr>
          <a:lstStyle/>
          <a:p>
            <a:pPr marL="0" marR="0" lvl="0" indent="0" algn="l" defTabSz="914400" rtl="0" eaLnBrk="1" fontAlgn="auto" latinLnBrk="0" hangingPunct="1">
              <a:lnSpc>
                <a:spcPct val="90000"/>
              </a:lnSpc>
              <a:spcBef>
                <a:spcPts val="700"/>
              </a:spcBef>
              <a:spcAft>
                <a:spcPts val="0"/>
              </a:spcAft>
              <a:buClr>
                <a:srgbClr val="0090D0"/>
              </a:buClr>
              <a:buSzPct val="100000"/>
              <a:buFontTx/>
              <a:buNone/>
              <a:tabLst/>
              <a:defRPr/>
            </a:pPr>
            <a:endParaRPr kumimoji="0" lang="es" sz="2400" b="1"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a:p>
            <a:pPr marL="457200" marR="0" lvl="0" indent="-228600" algn="l" defTabSz="914400" rtl="0" eaLnBrk="1" fontAlgn="auto" latinLnBrk="0" hangingPunct="1">
              <a:lnSpc>
                <a:spcPct val="90000"/>
              </a:lnSpc>
              <a:spcBef>
                <a:spcPts val="0"/>
              </a:spcBef>
              <a:spcAft>
                <a:spcPts val="1200"/>
              </a:spcAft>
              <a:buClr>
                <a:srgbClr val="0090D0"/>
              </a:buClr>
              <a:buSzPct val="100000"/>
              <a:buFont typeface="Arial" panose="020B0604020202020204" pitchFamily="34" charset="0"/>
              <a:buChar char="•"/>
              <a:tabLst/>
              <a:defRPr/>
            </a:pPr>
            <a:r>
              <a:rPr kumimoji="0" lang="es" sz="2400" b="0" i="0" u="none" strike="noStrike" kern="1200" cap="none" spc="0" normalizeH="0" baseline="0">
                <a:ln>
                  <a:noFill/>
                </a:ln>
                <a:solidFill>
                  <a:prstClr val="white"/>
                </a:solidFill>
                <a:effectLst/>
                <a:uLnTx/>
                <a:uFillTx/>
                <a:latin typeface="Calibri" panose="020F0502020204030204" pitchFamily="34" charset="0"/>
                <a:ea typeface="+mn-ea"/>
                <a:cs typeface="Calibri" panose="020F0502020204030204" pitchFamily="34" charset="0"/>
              </a:rPr>
              <a:t>Análisis de lagunas: Grupos de debate para examinar los parámetros de preparación</a:t>
            </a:r>
          </a:p>
          <a:p>
            <a:pPr marL="457200" marR="0" lvl="0" indent="-228600" algn="l" defTabSz="914400" rtl="0" eaLnBrk="1" fontAlgn="auto" latinLnBrk="0" hangingPunct="1">
              <a:lnSpc>
                <a:spcPct val="90000"/>
              </a:lnSpc>
              <a:spcBef>
                <a:spcPts val="0"/>
              </a:spcBef>
              <a:spcAft>
                <a:spcPts val="1200"/>
              </a:spcAft>
              <a:buClr>
                <a:srgbClr val="0090D0"/>
              </a:buClr>
              <a:buSzPct val="100000"/>
              <a:buFont typeface="Arial" panose="020B0604020202020204" pitchFamily="34" charset="0"/>
              <a:buChar char="•"/>
              <a:tabLst/>
              <a:defRPr/>
            </a:pPr>
            <a:r>
              <a:rPr kumimoji="0" lang="es" sz="2400" b="0" i="0" u="none" strike="noStrike" kern="1200" cap="none" spc="0" normalizeH="0" baseline="0">
                <a:ln>
                  <a:noFill/>
                </a:ln>
                <a:solidFill>
                  <a:prstClr val="white"/>
                </a:solidFill>
                <a:effectLst/>
                <a:uLnTx/>
                <a:uFillTx/>
                <a:latin typeface="Calibri" panose="020F0502020204030204" pitchFamily="34" charset="0"/>
                <a:ea typeface="+mn-ea"/>
                <a:cs typeface="Calibri" panose="020F0502020204030204" pitchFamily="34" charset="0"/>
              </a:rPr>
              <a:t>Planificación de la acción</a:t>
            </a:r>
          </a:p>
          <a:p>
            <a:pPr marL="457200" marR="0" lvl="0" indent="-228600" algn="l" defTabSz="914400" rtl="0" eaLnBrk="1" fontAlgn="auto" latinLnBrk="0" hangingPunct="1">
              <a:lnSpc>
                <a:spcPct val="90000"/>
              </a:lnSpc>
              <a:spcBef>
                <a:spcPts val="0"/>
              </a:spcBef>
              <a:spcAft>
                <a:spcPts val="1200"/>
              </a:spcAft>
              <a:buClr>
                <a:srgbClr val="0090D0"/>
              </a:buClr>
              <a:buSzPct val="100000"/>
              <a:buFont typeface="Arial" panose="020B0604020202020204" pitchFamily="34" charset="0"/>
              <a:buChar char="•"/>
              <a:tabLst/>
              <a:defRPr/>
            </a:pPr>
            <a:r>
              <a:rPr kumimoji="0" lang="es" sz="2400" b="0" i="0" u="none" strike="noStrike" kern="1200" cap="none" spc="0" normalizeH="0" baseline="0">
                <a:ln>
                  <a:noFill/>
                </a:ln>
                <a:solidFill>
                  <a:prstClr val="white"/>
                </a:solidFill>
                <a:effectLst/>
                <a:uLnTx/>
                <a:uFillTx/>
                <a:latin typeface="Calibri" panose="020F0502020204030204" pitchFamily="34" charset="0"/>
                <a:ea typeface="+mn-ea"/>
                <a:cs typeface="Calibri" panose="020F0502020204030204" pitchFamily="34" charset="0"/>
              </a:rPr>
              <a:t>Formulario para las observaciones de los participantes</a:t>
            </a:r>
          </a:p>
        </p:txBody>
      </p:sp>
      <p:pic>
        <p:nvPicPr>
          <p:cNvPr id="3" name="Picture 2">
            <a:extLst>
              <a:ext uri="{FF2B5EF4-FFF2-40B4-BE49-F238E27FC236}">
                <a16:creationId xmlns:a16="http://schemas.microsoft.com/office/drawing/2014/main" id="{9BCACB1A-6B46-A84D-B1E8-17A7DEC2AAD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58668" y="1460565"/>
            <a:ext cx="5935232" cy="4240774"/>
          </a:xfrm>
          <a:prstGeom prst="rect">
            <a:avLst/>
          </a:prstGeom>
        </p:spPr>
      </p:pic>
    </p:spTree>
    <p:extLst>
      <p:ext uri="{BB962C8B-B14F-4D97-AF65-F5344CB8AC3E}">
        <p14:creationId xmlns:p14="http://schemas.microsoft.com/office/powerpoint/2010/main" val="28543129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31504" y="34387"/>
            <a:ext cx="10284095" cy="505267"/>
          </a:xfrm>
          <a:prstGeom prst="rect">
            <a:avLst/>
          </a:prstGeom>
        </p:spPr>
        <p:txBody>
          <a:bodyPr vert="horz" wrap="square" lIns="0" tIns="12700" rIns="0" bIns="0" rtlCol="0">
            <a:spAutoFit/>
          </a:bodyPr>
          <a:lstStyle/>
          <a:p>
            <a:pPr marL="12700" algn="l" rtl="0">
              <a:lnSpc>
                <a:spcPct val="100000"/>
              </a:lnSpc>
              <a:spcBef>
                <a:spcPts val="100"/>
              </a:spcBef>
            </a:pPr>
            <a:r>
              <a:rPr lang="es" sz="3200" b="1" i="0" u="none" baseline="0" dirty="0"/>
              <a:t>Orientación </a:t>
            </a:r>
            <a:r>
              <a:rPr lang="es" sz="3200" b="1" i="0" u="none" spc="-5" baseline="0" dirty="0"/>
              <a:t>de la labor de preparación y</a:t>
            </a:r>
            <a:r>
              <a:rPr lang="es" sz="3200" b="1" i="0" u="none" spc="-90" baseline="0" dirty="0"/>
              <a:t> </a:t>
            </a:r>
            <a:r>
              <a:rPr lang="es" sz="3200" b="1" i="0" u="none" spc="-5" baseline="0" dirty="0"/>
              <a:t>respuesta</a:t>
            </a:r>
            <a:endParaRPr sz="3200" dirty="0"/>
          </a:p>
        </p:txBody>
      </p:sp>
      <p:sp>
        <p:nvSpPr>
          <p:cNvPr id="3" name="object 3"/>
          <p:cNvSpPr txBox="1"/>
          <p:nvPr/>
        </p:nvSpPr>
        <p:spPr>
          <a:xfrm>
            <a:off x="5560608" y="6638035"/>
            <a:ext cx="1200150" cy="208279"/>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lang="es" sz="1200" b="1" i="0" u="none" strike="noStrike" kern="1200" cap="none" spc="-5" normalizeH="0" baseline="0">
                <a:ln>
                  <a:noFill/>
                </a:ln>
                <a:solidFill>
                  <a:srgbClr val="FFFFFF"/>
                </a:solidFill>
                <a:effectLst/>
                <a:uLnTx/>
                <a:uFillTx/>
                <a:latin typeface="Arial"/>
                <a:ea typeface="+mn-ea"/>
                <a:cs typeface="Arial"/>
              </a:rPr>
              <a:t>20 de</a:t>
            </a:r>
            <a:r>
              <a:rPr kumimoji="0" lang="es" sz="1200" b="1" i="0" u="none" strike="noStrike" kern="1200" cap="none" spc="-65" normalizeH="0" baseline="0">
                <a:ln>
                  <a:noFill/>
                </a:ln>
                <a:solidFill>
                  <a:srgbClr val="FFFFFF"/>
                </a:solidFill>
                <a:effectLst/>
                <a:uLnTx/>
                <a:uFillTx/>
                <a:latin typeface="Arial"/>
                <a:ea typeface="+mn-ea"/>
                <a:cs typeface="Arial"/>
              </a:rPr>
              <a:t> </a:t>
            </a:r>
            <a:r>
              <a:rPr kumimoji="0" lang="es" sz="1200" b="1" i="0" u="none" strike="noStrike" kern="1200" cap="none" spc="-5" normalizeH="0" baseline="0">
                <a:ln>
                  <a:noFill/>
                </a:ln>
                <a:solidFill>
                  <a:srgbClr val="FFFFFF"/>
                </a:solidFill>
                <a:effectLst/>
                <a:uLnTx/>
                <a:uFillTx/>
                <a:latin typeface="Arial"/>
                <a:ea typeface="+mn-ea"/>
                <a:cs typeface="Arial"/>
              </a:rPr>
              <a:t>octubre de </a:t>
            </a:r>
            <a:r>
              <a:rPr kumimoji="0" lang="es" sz="1200" b="1" i="0" u="none" strike="noStrike" kern="1200" cap="none" normalizeH="0" baseline="0">
                <a:ln>
                  <a:noFill/>
                </a:ln>
                <a:solidFill>
                  <a:srgbClr val="FFFFFF"/>
                </a:solidFill>
                <a:effectLst/>
                <a:uLnTx/>
                <a:uFillTx/>
                <a:latin typeface="Arial"/>
                <a:ea typeface="+mn-ea"/>
                <a:cs typeface="Arial"/>
              </a:rPr>
              <a:t>2020</a:t>
            </a:r>
            <a:endParaRPr kumimoji="0" sz="1200" b="0" i="0" u="none" strike="noStrike" kern="1200" cap="none" spc="0" normalizeH="0" baseline="0" noProof="0">
              <a:ln>
                <a:noFill/>
              </a:ln>
              <a:solidFill>
                <a:prstClr val="black"/>
              </a:solidFill>
              <a:effectLst/>
              <a:uLnTx/>
              <a:uFillTx/>
              <a:latin typeface="Arial"/>
              <a:ea typeface="+mn-ea"/>
              <a:cs typeface="Arial"/>
            </a:endParaRPr>
          </a:p>
        </p:txBody>
      </p:sp>
      <p:sp>
        <p:nvSpPr>
          <p:cNvPr id="4" name="object 4"/>
          <p:cNvSpPr txBox="1"/>
          <p:nvPr/>
        </p:nvSpPr>
        <p:spPr>
          <a:xfrm>
            <a:off x="447137" y="2215083"/>
            <a:ext cx="5181600" cy="4198585"/>
          </a:xfrm>
          <a:prstGeom prst="rect">
            <a:avLst/>
          </a:prstGeom>
        </p:spPr>
        <p:txBody>
          <a:bodyPr vert="horz" wrap="square" lIns="0" tIns="12700" rIns="0" bIns="0" rtlCol="0" anchor="t">
            <a:spAutoFit/>
          </a:bodyPr>
          <a:lstStyle/>
          <a:p>
            <a:pPr marL="12700" marR="5080" algn="just" rtl="0">
              <a:defRPr/>
            </a:pPr>
            <a:endParaRPr kumimoji="0" lang="es" b="0" i="1" u="none" strike="noStrike" kern="1200" cap="none" spc="0" normalizeH="0" baseline="0" dirty="0">
              <a:ln>
                <a:noFill/>
              </a:ln>
              <a:effectLst/>
              <a:uLnTx/>
              <a:uFillTx/>
              <a:latin typeface="Arial"/>
              <a:ea typeface="+mn-ea"/>
              <a:cs typeface="Arial"/>
            </a:endParaRPr>
          </a:p>
          <a:p>
            <a:pPr marL="12700" marR="5080" algn="just" rtl="0">
              <a:defRPr/>
            </a:pPr>
            <a:r>
              <a:rPr kumimoji="0" lang="es" b="0" i="1" u="none" strike="noStrike" kern="1200" cap="none" spc="0" normalizeH="0" baseline="0" dirty="0">
                <a:ln>
                  <a:noFill/>
                </a:ln>
                <a:effectLst/>
                <a:uLnTx/>
                <a:uFillTx/>
                <a:latin typeface="Arial"/>
                <a:ea typeface="+mn-ea"/>
                <a:cs typeface="Arial"/>
              </a:rPr>
              <a:t>Desde enero de 2020, la OMS ha publicado más de 100 documentos sobre la COVID-19. Entre ellos, más</a:t>
            </a:r>
            <a:r>
              <a:rPr kumimoji="0" lang="es" b="0" i="1" u="none" strike="noStrike" spc="0" baseline="0" dirty="0"/>
              <a:t> </a:t>
            </a:r>
            <a:r>
              <a:rPr kumimoji="0" lang="es" b="0" i="1" u="none" strike="noStrike" kern="1200" cap="none" spc="0" normalizeH="0" baseline="0" dirty="0">
                <a:ln>
                  <a:noFill/>
                </a:ln>
                <a:effectLst/>
                <a:uLnTx/>
                <a:uFillTx/>
                <a:latin typeface="Arial"/>
                <a:ea typeface="+mn-ea"/>
                <a:cs typeface="Arial"/>
              </a:rPr>
              <a:t> de la mitad son </a:t>
            </a:r>
            <a:r>
              <a:rPr kumimoji="0" lang="es" b="0" i="1" u="none" strike="noStrike" kern="1200" cap="none" spc="-5" normalizeH="0" baseline="0" dirty="0">
                <a:ln>
                  <a:noFill/>
                </a:ln>
                <a:effectLst/>
                <a:uLnTx/>
                <a:uFillTx/>
                <a:latin typeface="Arial"/>
                <a:cs typeface="Arial"/>
                <a:hlinkClick r:id="rId3"/>
              </a:rPr>
              <a:t>orientaciones técnicas detalladas</a:t>
            </a:r>
            <a:r>
              <a:rPr kumimoji="0" lang="es" b="0" i="1" u="none" strike="noStrike" baseline="0" dirty="0">
                <a:latin typeface="Arial"/>
                <a:cs typeface="Arial"/>
                <a:hlinkClick r:id="rId3"/>
              </a:rPr>
              <a:t> </a:t>
            </a:r>
            <a:r>
              <a:rPr lang="es" b="0" i="1" u="none" baseline="0" dirty="0">
                <a:latin typeface="Arial"/>
                <a:cs typeface="Arial"/>
              </a:rPr>
              <a:t>sobre cómo:</a:t>
            </a:r>
            <a:endParaRPr lang="es" i="1" spc="-5" dirty="0">
              <a:latin typeface="Arial"/>
              <a:cs typeface="Arial"/>
            </a:endParaRPr>
          </a:p>
          <a:p>
            <a:pPr marL="355600" marR="5080" indent="-342900" algn="just" rtl="0">
              <a:buFont typeface="Arial"/>
              <a:buChar char="•"/>
              <a:defRPr/>
            </a:pPr>
            <a:r>
              <a:rPr kumimoji="0" lang="es" b="0" i="1" u="none" strike="noStrike" kern="1200" cap="none" spc="-5" normalizeH="0" baseline="0" dirty="0">
                <a:ln>
                  <a:noFill/>
                </a:ln>
                <a:effectLst/>
                <a:uLnTx/>
                <a:uFillTx/>
                <a:latin typeface="Arial"/>
                <a:ea typeface="+mn-ea"/>
                <a:cs typeface="Arial"/>
              </a:rPr>
              <a:t>encontrar casos y someterlos a pruebas,</a:t>
            </a:r>
            <a:endParaRPr lang="es" i="1" spc="-5" dirty="0">
              <a:latin typeface="Arial"/>
              <a:cs typeface="Arial"/>
            </a:endParaRPr>
          </a:p>
          <a:p>
            <a:pPr marL="355600" marR="5080" indent="-342900" algn="just" rtl="0">
              <a:buFont typeface="Arial"/>
              <a:buChar char="•"/>
              <a:defRPr/>
            </a:pPr>
            <a:r>
              <a:rPr lang="es" b="0" i="1" u="none" baseline="0" dirty="0"/>
              <a:t>prestar</a:t>
            </a:r>
            <a:r>
              <a:rPr kumimoji="0" lang="es" b="0" i="1" u="none" strike="noStrike" kern="1200" cap="none" spc="-5" normalizeH="0" baseline="0" dirty="0">
                <a:ln>
                  <a:noFill/>
                </a:ln>
                <a:effectLst/>
                <a:uLnTx/>
                <a:uFillTx/>
                <a:latin typeface="Arial"/>
                <a:ea typeface="+mn-ea"/>
                <a:cs typeface="Arial"/>
              </a:rPr>
              <a:t> una asistencia segura y</a:t>
            </a:r>
            <a:r>
              <a:rPr kumimoji="0" lang="es" b="0" i="1" u="none" strike="noStrike" kern="1200" baseline="0" dirty="0"/>
              <a:t> </a:t>
            </a:r>
            <a:r>
              <a:rPr kumimoji="0" lang="es" b="0" i="1" u="none" strike="noStrike" kern="1200" cap="none" spc="-5" normalizeH="0" baseline="0" dirty="0">
                <a:ln>
                  <a:noFill/>
                </a:ln>
                <a:effectLst/>
                <a:uLnTx/>
                <a:uFillTx/>
                <a:latin typeface="Arial"/>
                <a:ea typeface="+mn-ea"/>
                <a:cs typeface="Arial"/>
              </a:rPr>
              <a:t> apropiada para las personas según </a:t>
            </a:r>
            <a:r>
              <a:rPr lang="es" b="0" i="1" u="none" baseline="0" dirty="0">
                <a:latin typeface="Arial"/>
                <a:cs typeface="Arial"/>
              </a:rPr>
              <a:t>la gravedad de su enfermedad,</a:t>
            </a:r>
            <a:endParaRPr lang="es" i="1" spc="-5" dirty="0">
              <a:latin typeface="Arial"/>
              <a:cs typeface="Arial"/>
            </a:endParaRPr>
          </a:p>
          <a:p>
            <a:pPr marL="355600" marR="5080" indent="-342900" algn="just" rtl="0">
              <a:buFont typeface="Arial"/>
              <a:buChar char="•"/>
              <a:defRPr/>
            </a:pPr>
            <a:r>
              <a:rPr lang="es" b="0" i="1" u="none" baseline="0" dirty="0"/>
              <a:t>rastrear</a:t>
            </a:r>
            <a:r>
              <a:rPr kumimoji="0" lang="es" b="0" i="1" u="none" strike="noStrike" kern="1200" cap="none" spc="0" normalizeH="0" baseline="0" dirty="0">
                <a:ln>
                  <a:noFill/>
                </a:ln>
                <a:effectLst/>
                <a:uLnTx/>
                <a:uFillTx/>
                <a:latin typeface="Arial"/>
                <a:ea typeface="+mn-ea"/>
                <a:cs typeface="Arial"/>
              </a:rPr>
              <a:t> contactos y ponerlos</a:t>
            </a:r>
            <a:r>
              <a:rPr kumimoji="0" lang="es" b="0" i="1" u="none" strike="noStrike" spc="0" baseline="0" dirty="0"/>
              <a:t> </a:t>
            </a:r>
            <a:r>
              <a:rPr kumimoji="0" lang="es" b="0" i="1" u="none" strike="noStrike" kern="1200" cap="none" spc="0" normalizeH="0" baseline="0" dirty="0">
                <a:ln>
                  <a:noFill/>
                </a:ln>
                <a:effectLst/>
                <a:uLnTx/>
                <a:uFillTx/>
                <a:latin typeface="Arial"/>
                <a:ea typeface="+mn-ea"/>
                <a:cs typeface="Arial"/>
              </a:rPr>
              <a:t> en cuarentena, </a:t>
            </a:r>
            <a:endParaRPr lang="es" i="1" spc="-5" dirty="0">
              <a:latin typeface="Arial"/>
              <a:cs typeface="Arial"/>
            </a:endParaRPr>
          </a:p>
          <a:p>
            <a:pPr marL="355600" marR="5080" indent="-342900" algn="just" rtl="0">
              <a:buFont typeface="Arial"/>
              <a:buChar char="•"/>
              <a:defRPr/>
            </a:pPr>
            <a:r>
              <a:rPr lang="es" b="0" i="1" u="none" baseline="0" dirty="0"/>
              <a:t>prevenir</a:t>
            </a:r>
            <a:r>
              <a:rPr kumimoji="0" lang="es" b="0" i="1" u="none" strike="noStrike" kern="1200" cap="none" normalizeH="0" baseline="0" dirty="0">
                <a:ln>
                  <a:noFill/>
                </a:ln>
                <a:effectLst/>
                <a:uLnTx/>
                <a:uFillTx/>
                <a:latin typeface="Arial"/>
                <a:ea typeface="+mn-ea"/>
                <a:cs typeface="Arial"/>
              </a:rPr>
              <a:t> la transmisión entre personas, </a:t>
            </a:r>
            <a:endParaRPr lang="es" i="1" spc="-5" dirty="0">
              <a:latin typeface="Arial"/>
              <a:cs typeface="Arial"/>
            </a:endParaRPr>
          </a:p>
          <a:p>
            <a:pPr marL="355600" marR="5080" indent="-342900" algn="just" rtl="0">
              <a:buFont typeface="Arial"/>
              <a:buChar char="•"/>
              <a:defRPr/>
            </a:pPr>
            <a:r>
              <a:rPr lang="es" b="0" i="1" u="none" baseline="0" dirty="0"/>
              <a:t>proteger</a:t>
            </a:r>
            <a:r>
              <a:rPr kumimoji="0" lang="es" b="0" i="1" u="none" strike="noStrike" kern="1200" cap="none" normalizeH="0" baseline="0" dirty="0">
                <a:ln>
                  <a:noFill/>
                </a:ln>
                <a:effectLst/>
                <a:uLnTx/>
                <a:uFillTx/>
                <a:latin typeface="Arial"/>
                <a:ea typeface="+mn-ea"/>
                <a:cs typeface="Arial"/>
              </a:rPr>
              <a:t> a los trabajadores </a:t>
            </a:r>
            <a:r>
              <a:rPr lang="es" b="0" i="1" u="none" baseline="0" dirty="0">
                <a:latin typeface="Arial"/>
                <a:cs typeface="Arial"/>
              </a:rPr>
              <a:t>de la salud</a:t>
            </a:r>
            <a:r>
              <a:rPr kumimoji="0" lang="es" b="0" i="1" u="none" strike="noStrike" kern="1200" cap="none" normalizeH="0" baseline="0" dirty="0">
                <a:ln>
                  <a:noFill/>
                </a:ln>
                <a:effectLst/>
                <a:uLnTx/>
                <a:uFillTx/>
                <a:latin typeface="Arial"/>
                <a:ea typeface="+mn-ea"/>
                <a:cs typeface="Arial"/>
              </a:rPr>
              <a:t>,</a:t>
            </a:r>
            <a:r>
              <a:rPr kumimoji="0" lang="es" b="0" i="1" u="none" strike="noStrike" baseline="0" dirty="0"/>
              <a:t> </a:t>
            </a:r>
            <a:r>
              <a:rPr kumimoji="0" lang="es" b="0" i="1" u="none" strike="noStrike" kern="1200" cap="none" spc="0" normalizeH="0" baseline="0" dirty="0">
                <a:ln>
                  <a:noFill/>
                </a:ln>
                <a:effectLst/>
                <a:uLnTx/>
                <a:uFillTx/>
                <a:latin typeface="Arial"/>
                <a:ea typeface="+mn-ea"/>
                <a:cs typeface="Arial"/>
              </a:rPr>
              <a:t> y</a:t>
            </a:r>
            <a:endParaRPr lang="es" i="1" spc="-5" dirty="0">
              <a:latin typeface="Arial"/>
              <a:cs typeface="Arial"/>
            </a:endParaRPr>
          </a:p>
          <a:p>
            <a:pPr marL="355600" marR="5080" indent="-342900" algn="just" rtl="0">
              <a:buFont typeface="Arial"/>
              <a:buChar char="•"/>
              <a:defRPr/>
            </a:pPr>
            <a:r>
              <a:rPr lang="es" b="0" i="1" u="none" baseline="0" dirty="0"/>
              <a:t>ayudar</a:t>
            </a:r>
            <a:r>
              <a:rPr kumimoji="0" lang="es" b="0" i="1" u="none" strike="noStrike" kern="1200" cap="none" spc="-5" normalizeH="0" baseline="0" dirty="0">
                <a:ln>
                  <a:noFill/>
                </a:ln>
                <a:effectLst/>
                <a:uLnTx/>
                <a:uFillTx/>
                <a:latin typeface="Arial"/>
                <a:ea typeface="+mn-ea"/>
                <a:cs typeface="Arial"/>
              </a:rPr>
              <a:t> a las comunidades a responder convenientemente.</a:t>
            </a:r>
            <a:endParaRPr lang="es" b="0" i="1" u="none" strike="noStrike" kern="1200" cap="none" spc="-5" normalizeH="0" baseline="0" noProof="0" dirty="0">
              <a:ln>
                <a:noFill/>
              </a:ln>
              <a:effectLst/>
              <a:uLnTx/>
              <a:uFillTx/>
              <a:latin typeface="Arial"/>
              <a:cs typeface="Arial"/>
            </a:endParaRPr>
          </a:p>
          <a:p>
            <a:pPr marL="12700" marR="5080" lvl="0" indent="0" algn="just"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dirty="0">
              <a:ln>
                <a:noFill/>
              </a:ln>
              <a:solidFill>
                <a:prstClr val="black"/>
              </a:solidFill>
              <a:effectLst/>
              <a:uLnTx/>
              <a:uFillTx/>
              <a:latin typeface="Arial"/>
              <a:ea typeface="+mn-ea"/>
              <a:cs typeface="Arial"/>
            </a:endParaRPr>
          </a:p>
        </p:txBody>
      </p:sp>
      <p:pic>
        <p:nvPicPr>
          <p:cNvPr id="5" name="Picture 4">
            <a:extLst>
              <a:ext uri="{FF2B5EF4-FFF2-40B4-BE49-F238E27FC236}">
                <a16:creationId xmlns:a16="http://schemas.microsoft.com/office/drawing/2014/main" id="{67F4174D-B483-4056-8D4C-B4319788D2BD}"/>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097202" y="2511335"/>
            <a:ext cx="5863279" cy="3604178"/>
          </a:xfrm>
          <a:prstGeom prst="rect">
            <a:avLst/>
          </a:prstGeom>
        </p:spPr>
      </p:pic>
      <p:sp>
        <p:nvSpPr>
          <p:cNvPr id="6" name="Rectangle 5">
            <a:extLst>
              <a:ext uri="{FF2B5EF4-FFF2-40B4-BE49-F238E27FC236}">
                <a16:creationId xmlns:a16="http://schemas.microsoft.com/office/drawing/2014/main" id="{C2468288-ECC5-41C3-B8A8-71B4F041AD70}"/>
              </a:ext>
            </a:extLst>
          </p:cNvPr>
          <p:cNvSpPr/>
          <p:nvPr/>
        </p:nvSpPr>
        <p:spPr>
          <a:xfrm>
            <a:off x="231505" y="1524001"/>
            <a:ext cx="11579494" cy="923330"/>
          </a:xfrm>
          <a:prstGeom prst="rect">
            <a:avLst/>
          </a:prstGeom>
        </p:spPr>
        <p:txBody>
          <a:bodyPr wrap="square">
            <a:spAutoFit/>
          </a:bodyPr>
          <a:lstStyle/>
          <a:p>
            <a:pPr marL="12700" marR="5080" lvl="0" indent="0" algn="just" defTabSz="914400" rtl="0" eaLnBrk="1" fontAlgn="auto" latinLnBrk="0" hangingPunct="1">
              <a:lnSpc>
                <a:spcPct val="100000"/>
              </a:lnSpc>
              <a:spcBef>
                <a:spcPts val="0"/>
              </a:spcBef>
              <a:spcAft>
                <a:spcPts val="0"/>
              </a:spcAft>
              <a:buClrTx/>
              <a:buSzTx/>
              <a:buFontTx/>
              <a:buNone/>
              <a:tabLst/>
              <a:defRPr/>
            </a:pPr>
            <a:r>
              <a:rPr kumimoji="0" lang="es" b="0" i="1" u="none" strike="noStrike" kern="1200" cap="none" normalizeH="0" baseline="0" dirty="0">
                <a:ln>
                  <a:noFill/>
                </a:ln>
                <a:solidFill>
                  <a:prstClr val="black"/>
                </a:solidFill>
                <a:effectLst/>
                <a:uLnTx/>
                <a:uFillTx/>
                <a:latin typeface="Arial"/>
                <a:ea typeface="+mn-ea"/>
                <a:cs typeface="Arial"/>
              </a:rPr>
              <a:t>Durante las emergencias sanitarias como la pandemia de COVID-19, una de las funciones más esenciales de la OMS es reunir datos e investigaciones de todo el mundo, evaluarlos y luego asesorar a los países sobre cómo responder.</a:t>
            </a:r>
            <a:endParaRPr kumimoji="0" lang="es" b="0" i="0" u="none" strike="noStrike" kern="1200" cap="none" spc="0" normalizeH="0" baseline="0" noProof="0" dirty="0">
              <a:ln>
                <a:noFill/>
              </a:ln>
              <a:solidFill>
                <a:prstClr val="black"/>
              </a:solidFill>
              <a:effectLst/>
              <a:uLnTx/>
              <a:uFillTx/>
              <a:latin typeface="Arial"/>
              <a:ea typeface="+mn-ea"/>
              <a:cs typeface="Arial"/>
            </a:endParaRPr>
          </a:p>
        </p:txBody>
      </p:sp>
      <p:sp>
        <p:nvSpPr>
          <p:cNvPr id="7" name="Rectangle 6">
            <a:extLst>
              <a:ext uri="{FF2B5EF4-FFF2-40B4-BE49-F238E27FC236}">
                <a16:creationId xmlns:a16="http://schemas.microsoft.com/office/drawing/2014/main" id="{2F1501F3-15E2-42C1-A8A4-BCC3789D981B}"/>
              </a:ext>
            </a:extLst>
          </p:cNvPr>
          <p:cNvSpPr/>
          <p:nvPr/>
        </p:nvSpPr>
        <p:spPr>
          <a:xfrm>
            <a:off x="1676400" y="721331"/>
            <a:ext cx="8686800" cy="523220"/>
          </a:xfrm>
          <a:prstGeom prst="rect">
            <a:avLst/>
          </a:prstGeom>
        </p:spPr>
        <p:txBody>
          <a:bodyPr wrap="square">
            <a:spAutoFit/>
          </a:bodyPr>
          <a:lstStyle/>
          <a:p>
            <a:pPr marL="12700" marR="0" lvl="0" indent="0" algn="just" defTabSz="914400" rtl="0" eaLnBrk="1" fontAlgn="auto" latinLnBrk="0" hangingPunct="1">
              <a:lnSpc>
                <a:spcPct val="100000"/>
              </a:lnSpc>
              <a:spcBef>
                <a:spcPts val="100"/>
              </a:spcBef>
              <a:spcAft>
                <a:spcPts val="0"/>
              </a:spcAft>
              <a:buClrTx/>
              <a:buSzTx/>
              <a:buFontTx/>
              <a:buNone/>
              <a:tabLst/>
              <a:defRPr/>
            </a:pPr>
            <a:r>
              <a:rPr kumimoji="0" lang="es" sz="2800" b="1" i="0" u="none" strike="noStrike" kern="1200" cap="none" spc="-5" normalizeH="0" baseline="0">
                <a:ln>
                  <a:noFill/>
                </a:ln>
                <a:solidFill>
                  <a:srgbClr val="005D85"/>
                </a:solidFill>
                <a:effectLst/>
                <a:uLnTx/>
                <a:uFillTx/>
                <a:latin typeface="Arial"/>
                <a:ea typeface="+mn-ea"/>
                <a:cs typeface="Arial"/>
              </a:rPr>
              <a:t>La OMS ofrece </a:t>
            </a:r>
            <a:r>
              <a:rPr kumimoji="0" lang="es" sz="2800" b="1" i="0" u="none" strike="noStrike" kern="1200" cap="none" spc="0" normalizeH="0" baseline="0">
                <a:ln>
                  <a:noFill/>
                </a:ln>
                <a:solidFill>
                  <a:srgbClr val="005D85"/>
                </a:solidFill>
                <a:effectLst/>
                <a:uLnTx/>
                <a:uFillTx/>
                <a:latin typeface="Arial"/>
                <a:ea typeface="+mn-ea"/>
                <a:cs typeface="Arial"/>
              </a:rPr>
              <a:t>consejos actualizados </a:t>
            </a:r>
            <a:r>
              <a:rPr kumimoji="0" lang="es" sz="2800" b="1" i="0" u="none" strike="noStrike" kern="1200" cap="none" spc="-5" normalizeH="0" baseline="0">
                <a:ln>
                  <a:noFill/>
                </a:ln>
                <a:solidFill>
                  <a:srgbClr val="005D85"/>
                </a:solidFill>
                <a:effectLst/>
                <a:uLnTx/>
                <a:uFillTx/>
                <a:latin typeface="Arial"/>
                <a:ea typeface="+mn-ea"/>
                <a:cs typeface="Arial"/>
              </a:rPr>
              <a:t>y </a:t>
            </a:r>
            <a:r>
              <a:rPr kumimoji="0" lang="es" sz="2800" b="1" i="0" u="none" strike="noStrike" kern="1200" cap="none" spc="0" normalizeH="0" baseline="0">
                <a:ln>
                  <a:noFill/>
                </a:ln>
                <a:solidFill>
                  <a:srgbClr val="005D85"/>
                </a:solidFill>
                <a:effectLst/>
                <a:uLnTx/>
                <a:uFillTx/>
                <a:latin typeface="Arial"/>
                <a:ea typeface="+mn-ea"/>
                <a:cs typeface="Arial"/>
              </a:rPr>
              <a:t>claros</a:t>
            </a:r>
            <a:endParaRPr kumimoji="0" lang="es" sz="2800" b="0" i="0" u="none" strike="noStrike" kern="1200" cap="none" spc="0" normalizeH="0" baseline="0" noProof="0">
              <a:ln>
                <a:noFill/>
              </a:ln>
              <a:solidFill>
                <a:prstClr val="black"/>
              </a:solidFill>
              <a:effectLst/>
              <a:uLnTx/>
              <a:uFillTx/>
              <a:latin typeface="Arial"/>
              <a:ea typeface="+mn-ea"/>
              <a:cs typeface="Arial"/>
            </a:endParaRPr>
          </a:p>
        </p:txBody>
      </p:sp>
    </p:spTree>
    <p:extLst>
      <p:ext uri="{BB962C8B-B14F-4D97-AF65-F5344CB8AC3E}">
        <p14:creationId xmlns:p14="http://schemas.microsoft.com/office/powerpoint/2010/main" val="16241008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p:txBody>
          <a:bodyPr>
            <a:normAutofit fontScale="90000"/>
          </a:bodyPr>
          <a:lstStyle/>
          <a:p>
            <a:pPr algn="l" rtl="0"/>
            <a:r>
              <a:rPr lang="es" b="1" i="0" u="none" baseline="0"/>
              <a:t>Programa - Parte 2</a:t>
            </a:r>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pPr algn="l" rtl="0"/>
            <a:fld id="{7EA682B2-33C9-4D4F-9A18-C7D5F7FE2751}" type="datetime3">
              <a:rPr lang="es-ES"/>
              <a:t>22.12.20</a:t>
            </a:fld>
            <a:endParaRPr lang="es"/>
          </a:p>
        </p:txBody>
      </p:sp>
      <p:pic>
        <p:nvPicPr>
          <p:cNvPr id="10" name="Picture 9">
            <a:extLst>
              <a:ext uri="{FF2B5EF4-FFF2-40B4-BE49-F238E27FC236}">
                <a16:creationId xmlns:a16="http://schemas.microsoft.com/office/drawing/2014/main" id="{1289DD38-C76C-4D2F-9480-0059C555773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03662" y="2028418"/>
            <a:ext cx="4562939" cy="3032921"/>
          </a:xfrm>
          <a:prstGeom prst="rect">
            <a:avLst/>
          </a:prstGeom>
        </p:spPr>
      </p:pic>
      <p:sp>
        <p:nvSpPr>
          <p:cNvPr id="7" name="TextBox 6">
            <a:extLst>
              <a:ext uri="{FF2B5EF4-FFF2-40B4-BE49-F238E27FC236}">
                <a16:creationId xmlns:a16="http://schemas.microsoft.com/office/drawing/2014/main" id="{58B9E5DC-C990-473B-843A-E81DF812EE4D}"/>
              </a:ext>
            </a:extLst>
          </p:cNvPr>
          <p:cNvSpPr txBox="1"/>
          <p:nvPr/>
        </p:nvSpPr>
        <p:spPr>
          <a:xfrm>
            <a:off x="668703" y="1821643"/>
            <a:ext cx="6117380" cy="3490699"/>
          </a:xfrm>
          <a:prstGeom prst="rect">
            <a:avLst/>
          </a:prstGeom>
          <a:noFill/>
        </p:spPr>
        <p:txBody>
          <a:bodyPr wrap="none" rtlCol="0">
            <a:spAutoFit/>
          </a:bodyPr>
          <a:lstStyle/>
          <a:p>
            <a:pPr lvl="0" algn="l" rtl="0">
              <a:spcBef>
                <a:spcPts val="700"/>
              </a:spcBef>
              <a:buClr>
                <a:srgbClr val="DD8047"/>
              </a:buClr>
              <a:buSzPct val="60000"/>
              <a:defRPr/>
            </a:pPr>
            <a:r>
              <a:rPr lang="es" sz="2000" b="1" i="0" u="none" baseline="0">
                <a:solidFill>
                  <a:srgbClr val="0070C0"/>
                </a:solidFill>
                <a:latin typeface="+mj-lt"/>
                <a:cs typeface="Calibri" panose="020F0502020204030204" pitchFamily="34" charset="0"/>
              </a:rPr>
              <a:t>Tarde: </a:t>
            </a:r>
          </a:p>
          <a:p>
            <a:pPr lvl="0" algn="l" rtl="0">
              <a:spcBef>
                <a:spcPts val="700"/>
              </a:spcBef>
              <a:buClr>
                <a:srgbClr val="DD8047"/>
              </a:buClr>
              <a:buSzPct val="60000"/>
              <a:defRPr/>
            </a:pPr>
            <a:r>
              <a:rPr lang="es" sz="2000" b="0" i="0" u="none" baseline="0">
                <a:solidFill>
                  <a:srgbClr val="383838"/>
                </a:solidFill>
                <a:cs typeface="Calibri" panose="020F0502020204030204" pitchFamily="34" charset="0"/>
              </a:rPr>
              <a:t>14.00   Recapitulación </a:t>
            </a:r>
          </a:p>
          <a:p>
            <a:pPr lvl="0" algn="l" rtl="0">
              <a:spcBef>
                <a:spcPts val="700"/>
              </a:spcBef>
              <a:buClr>
                <a:srgbClr val="DD8047"/>
              </a:buClr>
              <a:buSzPct val="60000"/>
              <a:defRPr/>
            </a:pPr>
            <a:r>
              <a:rPr lang="es" sz="2000" b="0" i="1" u="none" baseline="0">
                <a:solidFill>
                  <a:srgbClr val="383838"/>
                </a:solidFill>
                <a:cs typeface="Calibri" panose="020F0502020204030204" pitchFamily="34" charset="0"/>
              </a:rPr>
              <a:t>14.15   Análisis de lagunas y planificación de la acción </a:t>
            </a:r>
            <a:r>
              <a:rPr lang="es" b="0" i="1" u="none" baseline="0">
                <a:solidFill>
                  <a:srgbClr val="383838"/>
                </a:solidFill>
                <a:cs typeface="Calibri" panose="020F0502020204030204" pitchFamily="34" charset="0"/>
              </a:rPr>
              <a:t>(trabajo de grupo) </a:t>
            </a:r>
          </a:p>
          <a:p>
            <a:pPr lvl="0" algn="l" rtl="0">
              <a:spcBef>
                <a:spcPts val="700"/>
              </a:spcBef>
              <a:buClr>
                <a:srgbClr val="DD8047"/>
              </a:buClr>
              <a:buSzPct val="60000"/>
              <a:defRPr/>
            </a:pPr>
            <a:r>
              <a:rPr lang="es" sz="2000" b="0" i="0" u="none" baseline="0">
                <a:solidFill>
                  <a:srgbClr val="383838"/>
                </a:solidFill>
                <a:cs typeface="Calibri" panose="020F0502020204030204" pitchFamily="34" charset="0"/>
              </a:rPr>
              <a:t>15.30   Pausa para el café (15 min)</a:t>
            </a:r>
          </a:p>
          <a:p>
            <a:pPr lvl="0" algn="l" rtl="0">
              <a:spcBef>
                <a:spcPts val="700"/>
              </a:spcBef>
              <a:buClr>
                <a:srgbClr val="DD8047"/>
              </a:buClr>
              <a:buSzPct val="60000"/>
              <a:defRPr/>
            </a:pPr>
            <a:r>
              <a:rPr lang="es" sz="2000" b="0" i="1" u="none" baseline="0">
                <a:solidFill>
                  <a:srgbClr val="383838"/>
                </a:solidFill>
                <a:cs typeface="Calibri" panose="020F0502020204030204" pitchFamily="34" charset="0"/>
              </a:rPr>
              <a:t>15.45   Continuación de la planificación de la acción  </a:t>
            </a:r>
            <a:r>
              <a:rPr lang="es" b="0" i="1" u="none" baseline="0">
                <a:solidFill>
                  <a:srgbClr val="383838"/>
                </a:solidFill>
                <a:cs typeface="Calibri" panose="020F0502020204030204" pitchFamily="34" charset="0"/>
              </a:rPr>
              <a:t>(trabajo de grupo) </a:t>
            </a:r>
            <a:endParaRPr lang="es" sz="2000" i="1">
              <a:solidFill>
                <a:srgbClr val="383838"/>
              </a:solidFill>
              <a:cs typeface="Calibri" panose="020F0502020204030204" pitchFamily="34" charset="0"/>
            </a:endParaRPr>
          </a:p>
          <a:p>
            <a:pPr lvl="0" algn="l" rtl="0">
              <a:spcBef>
                <a:spcPts val="700"/>
              </a:spcBef>
              <a:buClr>
                <a:srgbClr val="DD8047"/>
              </a:buClr>
              <a:buSzPct val="60000"/>
              <a:defRPr/>
            </a:pPr>
            <a:r>
              <a:rPr lang="es" sz="2000" b="0" i="0" u="none" baseline="0">
                <a:solidFill>
                  <a:srgbClr val="383838"/>
                </a:solidFill>
                <a:cs typeface="Calibri" panose="020F0502020204030204" pitchFamily="34" charset="0"/>
              </a:rPr>
              <a:t>16.30	Consolidación entre todos los participantes</a:t>
            </a:r>
          </a:p>
          <a:p>
            <a:pPr lvl="0" algn="l" rtl="0">
              <a:spcBef>
                <a:spcPts val="700"/>
              </a:spcBef>
              <a:buClr>
                <a:srgbClr val="DD8047"/>
              </a:buClr>
              <a:buSzPct val="60000"/>
              <a:defRPr/>
            </a:pPr>
            <a:r>
              <a:rPr lang="es" sz="2000" b="0" i="0" u="none" baseline="0">
                <a:solidFill>
                  <a:srgbClr val="383838"/>
                </a:solidFill>
                <a:cs typeface="Calibri" panose="020F0502020204030204" pitchFamily="34" charset="0"/>
              </a:rPr>
              <a:t>17.00   Conclusiones y siguientes pasos</a:t>
            </a:r>
          </a:p>
          <a:p>
            <a:pPr lvl="0" algn="l" rtl="0">
              <a:spcBef>
                <a:spcPts val="700"/>
              </a:spcBef>
              <a:buClr>
                <a:srgbClr val="DD8047"/>
              </a:buClr>
              <a:buSzPct val="60000"/>
              <a:defRPr/>
            </a:pPr>
            <a:r>
              <a:rPr lang="es" sz="2000" b="0" i="0" u="none" baseline="0">
                <a:solidFill>
                  <a:srgbClr val="383838"/>
                </a:solidFill>
                <a:cs typeface="Calibri" panose="020F0502020204030204" pitchFamily="34" charset="0"/>
              </a:rPr>
              <a:t>17.30   Clausura</a:t>
            </a:r>
          </a:p>
          <a:p>
            <a:endParaRPr lang="es" sz="2000">
              <a:latin typeface="+mj-lt"/>
              <a:cs typeface="Calibri" panose="020F0502020204030204" pitchFamily="34" charset="0"/>
            </a:endParaRPr>
          </a:p>
        </p:txBody>
      </p:sp>
    </p:spTree>
    <p:extLst>
      <p:ext uri="{BB962C8B-B14F-4D97-AF65-F5344CB8AC3E}">
        <p14:creationId xmlns:p14="http://schemas.microsoft.com/office/powerpoint/2010/main" val="41965567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D67A4-6045-44ED-A760-574DD29CB4AF}"/>
              </a:ext>
            </a:extLst>
          </p:cNvPr>
          <p:cNvSpPr>
            <a:spLocks noGrp="1"/>
          </p:cNvSpPr>
          <p:nvPr>
            <p:ph type="title"/>
          </p:nvPr>
        </p:nvSpPr>
        <p:spPr/>
        <p:txBody>
          <a:bodyPr>
            <a:normAutofit/>
          </a:bodyPr>
          <a:lstStyle/>
          <a:p>
            <a:pPr algn="l" rtl="0">
              <a:lnSpc>
                <a:spcPct val="100000"/>
              </a:lnSpc>
            </a:pPr>
            <a:r>
              <a:rPr lang="es" sz="2800" b="1" i="0" u="none" baseline="0">
                <a:cs typeface="Calibri" panose="020F0502020204030204" pitchFamily="34" charset="0"/>
              </a:rPr>
              <a:t>La OMS ofrece los siguientes recursos</a:t>
            </a:r>
          </a:p>
        </p:txBody>
      </p:sp>
      <p:sp>
        <p:nvSpPr>
          <p:cNvPr id="4" name="Date Placeholder 3">
            <a:extLst>
              <a:ext uri="{FF2B5EF4-FFF2-40B4-BE49-F238E27FC236}">
                <a16:creationId xmlns:a16="http://schemas.microsoft.com/office/drawing/2014/main" id="{2D9A1CCC-322E-471D-AE48-C3EDFCBBEEF5}"/>
              </a:ext>
            </a:extLst>
          </p:cNvPr>
          <p:cNvSpPr>
            <a:spLocks noGrp="1"/>
          </p:cNvSpPr>
          <p:nvPr>
            <p:ph type="dt" sz="half" idx="10"/>
          </p:nvPr>
        </p:nvSpPr>
        <p:spPr/>
        <p:txBody>
          <a:bodyPr/>
          <a:lstStyle/>
          <a:p>
            <a:pPr algn="l" rtl="0"/>
            <a:fld id="{7EA682B2-33C9-4D4F-9A18-C7D5F7FE2751}" type="datetime3">
              <a:rPr lang="es-ES"/>
              <a:t>22.12.20</a:t>
            </a:fld>
            <a:endParaRPr lang="es"/>
          </a:p>
        </p:txBody>
      </p:sp>
      <p:pic>
        <p:nvPicPr>
          <p:cNvPr id="6" name="Picture 5">
            <a:extLst>
              <a:ext uri="{FF2B5EF4-FFF2-40B4-BE49-F238E27FC236}">
                <a16:creationId xmlns:a16="http://schemas.microsoft.com/office/drawing/2014/main" id="{54DC0EBD-36F7-2E4E-AFFA-1D516691CDC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08406" y="758139"/>
            <a:ext cx="2769407" cy="2671484"/>
          </a:xfrm>
          <a:prstGeom prst="rect">
            <a:avLst/>
          </a:prstGeom>
        </p:spPr>
      </p:pic>
      <p:pic>
        <p:nvPicPr>
          <p:cNvPr id="8" name="Picture 7" descr="A picture containing person, sky, outdoor, child&#10;&#10;Description automatically generated">
            <a:extLst>
              <a:ext uri="{FF2B5EF4-FFF2-40B4-BE49-F238E27FC236}">
                <a16:creationId xmlns:a16="http://schemas.microsoft.com/office/drawing/2014/main" id="{35524BDD-0A63-CE4E-9713-73FCFD6E981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85094" y="721161"/>
            <a:ext cx="3498262" cy="2028248"/>
          </a:xfrm>
          <a:prstGeom prst="rect">
            <a:avLst/>
          </a:prstGeom>
        </p:spPr>
      </p:pic>
      <p:sp>
        <p:nvSpPr>
          <p:cNvPr id="9" name="TextBox 8">
            <a:extLst>
              <a:ext uri="{FF2B5EF4-FFF2-40B4-BE49-F238E27FC236}">
                <a16:creationId xmlns:a16="http://schemas.microsoft.com/office/drawing/2014/main" id="{09452002-F78C-484B-B7EC-0162BBFCE4B2}"/>
              </a:ext>
            </a:extLst>
          </p:cNvPr>
          <p:cNvSpPr txBox="1"/>
          <p:nvPr/>
        </p:nvSpPr>
        <p:spPr>
          <a:xfrm>
            <a:off x="7813443" y="2923386"/>
            <a:ext cx="3498262" cy="338554"/>
          </a:xfrm>
          <a:prstGeom prst="rect">
            <a:avLst/>
          </a:prstGeom>
          <a:noFill/>
        </p:spPr>
        <p:txBody>
          <a:bodyPr wrap="square" rtlCol="0">
            <a:spAutoFit/>
          </a:bodyPr>
          <a:lstStyle/>
          <a:p>
            <a:pPr algn="l" rtl="0">
              <a:spcBef>
                <a:spcPts val="700"/>
              </a:spcBef>
              <a:buClr>
                <a:srgbClr val="DD8047"/>
              </a:buClr>
              <a:buSzPct val="60000"/>
            </a:pPr>
            <a:r>
              <a:rPr lang="es" sz="1600" b="1" i="0" u="none" baseline="0">
                <a:solidFill>
                  <a:srgbClr val="0070C0"/>
                </a:solidFill>
                <a:latin typeface="+mj-lt"/>
                <a:cs typeface="Calibri" panose="020F0502020204030204" pitchFamily="34" charset="0"/>
              </a:rPr>
              <a:t>https://www.vaccinesafetynet.org</a:t>
            </a:r>
            <a:endParaRPr lang="es" sz="1600" b="1">
              <a:solidFill>
                <a:srgbClr val="0070C0"/>
              </a:solidFill>
              <a:latin typeface="+mj-lt"/>
              <a:cs typeface="Calibri" panose="020F0502020204030204" pitchFamily="34" charset="0"/>
            </a:endParaRPr>
          </a:p>
        </p:txBody>
      </p:sp>
      <p:sp>
        <p:nvSpPr>
          <p:cNvPr id="10" name="TextBox 9">
            <a:extLst>
              <a:ext uri="{FF2B5EF4-FFF2-40B4-BE49-F238E27FC236}">
                <a16:creationId xmlns:a16="http://schemas.microsoft.com/office/drawing/2014/main" id="{A8741E12-31C1-944D-A61F-C0E0D52BED0D}"/>
              </a:ext>
            </a:extLst>
          </p:cNvPr>
          <p:cNvSpPr txBox="1"/>
          <p:nvPr/>
        </p:nvSpPr>
        <p:spPr>
          <a:xfrm>
            <a:off x="3808406" y="3772877"/>
            <a:ext cx="2797744" cy="1474763"/>
          </a:xfrm>
          <a:prstGeom prst="rect">
            <a:avLst/>
          </a:prstGeom>
          <a:noFill/>
        </p:spPr>
        <p:txBody>
          <a:bodyPr wrap="square" rtlCol="0">
            <a:spAutoFit/>
          </a:bodyPr>
          <a:lstStyle/>
          <a:p>
            <a:pPr algn="ctr" rtl="0">
              <a:spcBef>
                <a:spcPts val="700"/>
              </a:spcBef>
              <a:buClr>
                <a:srgbClr val="DD8047"/>
              </a:buClr>
              <a:buSzPct val="60000"/>
            </a:pPr>
            <a:r>
              <a:rPr lang="es" sz="1600" b="0" i="0" u="none" spc="-5" baseline="0">
                <a:solidFill>
                  <a:prstClr val="black"/>
                </a:solidFill>
                <a:latin typeface="Roboto"/>
                <a:cs typeface="Roboto"/>
                <a:hlinkClick r:id="rId4"/>
              </a:rPr>
              <a:t>Orientaciones para la elaboración de un plan nacional de despliegue y vacunación para las vacunas contra la COVID-19</a:t>
            </a:r>
            <a:endParaRPr lang="es" sz="1600">
              <a:solidFill>
                <a:prstClr val="black"/>
              </a:solidFill>
              <a:latin typeface="Roboto"/>
              <a:cs typeface="Roboto"/>
            </a:endParaRPr>
          </a:p>
          <a:p>
            <a:pPr algn="l" rtl="0">
              <a:spcBef>
                <a:spcPts val="700"/>
              </a:spcBef>
              <a:buClr>
                <a:srgbClr val="DD8047"/>
              </a:buClr>
              <a:buSzPct val="60000"/>
            </a:pPr>
            <a:endParaRPr lang="es" sz="2000" b="1">
              <a:solidFill>
                <a:srgbClr val="0070C0"/>
              </a:solidFill>
              <a:latin typeface="+mj-lt"/>
              <a:cs typeface="Calibri" panose="020F0502020204030204" pitchFamily="34" charset="0"/>
            </a:endParaRPr>
          </a:p>
        </p:txBody>
      </p:sp>
      <p:sp>
        <p:nvSpPr>
          <p:cNvPr id="11" name="Rectangle 10">
            <a:extLst>
              <a:ext uri="{FF2B5EF4-FFF2-40B4-BE49-F238E27FC236}">
                <a16:creationId xmlns:a16="http://schemas.microsoft.com/office/drawing/2014/main" id="{D27C7C42-C15D-B140-908A-4059C73EB8E6}"/>
              </a:ext>
            </a:extLst>
          </p:cNvPr>
          <p:cNvSpPr/>
          <p:nvPr/>
        </p:nvSpPr>
        <p:spPr>
          <a:xfrm>
            <a:off x="7866333" y="5995499"/>
            <a:ext cx="3392481" cy="584775"/>
          </a:xfrm>
          <a:prstGeom prst="rect">
            <a:avLst/>
          </a:prstGeom>
        </p:spPr>
        <p:txBody>
          <a:bodyPr wrap="square">
            <a:spAutoFit/>
          </a:bodyPr>
          <a:lstStyle/>
          <a:p>
            <a:pPr algn="ctr" rtl="0"/>
            <a:r>
              <a:rPr lang="es" sz="1600" b="0" i="0" u="none" baseline="0">
                <a:solidFill>
                  <a:srgbClr val="008DCF"/>
                </a:solidFill>
              </a:rPr>
              <a:t>https://www.who.int/immunization_standards/vaccine_regulation/en/</a:t>
            </a:r>
          </a:p>
        </p:txBody>
      </p:sp>
      <p:pic>
        <p:nvPicPr>
          <p:cNvPr id="13" name="Picture 12" descr="Graphical user interface, text, application, email&#10;&#10;Description automatically generated">
            <a:extLst>
              <a:ext uri="{FF2B5EF4-FFF2-40B4-BE49-F238E27FC236}">
                <a16:creationId xmlns:a16="http://schemas.microsoft.com/office/drawing/2014/main" id="{1E2C3795-61D4-FA46-A0ED-23FA3BA8257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813443" y="3435917"/>
            <a:ext cx="3264132" cy="2578962"/>
          </a:xfrm>
          <a:prstGeom prst="rect">
            <a:avLst/>
          </a:prstGeom>
        </p:spPr>
      </p:pic>
      <p:pic>
        <p:nvPicPr>
          <p:cNvPr id="12" name="Picture 11">
            <a:extLst>
              <a:ext uri="{FF2B5EF4-FFF2-40B4-BE49-F238E27FC236}">
                <a16:creationId xmlns:a16="http://schemas.microsoft.com/office/drawing/2014/main" id="{736ED407-13E5-4BE2-BC2E-B94087706655}"/>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248981" y="758139"/>
            <a:ext cx="3079356" cy="35216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Rectangle 2">
            <a:extLst>
              <a:ext uri="{FF2B5EF4-FFF2-40B4-BE49-F238E27FC236}">
                <a16:creationId xmlns:a16="http://schemas.microsoft.com/office/drawing/2014/main" id="{3987822A-A621-4A6F-9276-8C82C12F50A4}"/>
              </a:ext>
            </a:extLst>
          </p:cNvPr>
          <p:cNvSpPr/>
          <p:nvPr/>
        </p:nvSpPr>
        <p:spPr>
          <a:xfrm>
            <a:off x="152780" y="4510258"/>
            <a:ext cx="3079357" cy="923330"/>
          </a:xfrm>
          <a:prstGeom prst="rect">
            <a:avLst/>
          </a:prstGeom>
        </p:spPr>
        <p:txBody>
          <a:bodyPr wrap="square">
            <a:spAutoFit/>
          </a:bodyPr>
          <a:lstStyle/>
          <a:p>
            <a:pPr algn="ctr" rtl="0"/>
            <a:r>
              <a:rPr lang="es" b="0" i="0" u="none" baseline="0">
                <a:hlinkClick r:id="rId7"/>
              </a:rPr>
              <a:t>https://cms.who.int/teams/regulation-prequalification/covid-19</a:t>
            </a:r>
            <a:r>
              <a:rPr lang="es" b="0" i="0" u="none" baseline="0"/>
              <a:t> </a:t>
            </a:r>
          </a:p>
        </p:txBody>
      </p:sp>
    </p:spTree>
    <p:extLst>
      <p:ext uri="{BB962C8B-B14F-4D97-AF65-F5344CB8AC3E}">
        <p14:creationId xmlns:p14="http://schemas.microsoft.com/office/powerpoint/2010/main" val="34605382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C8DB75-6FDF-4990-B74D-9A2732931021}"/>
              </a:ext>
            </a:extLst>
          </p:cNvPr>
          <p:cNvSpPr>
            <a:spLocks noGrp="1"/>
          </p:cNvSpPr>
          <p:nvPr>
            <p:ph type="title"/>
          </p:nvPr>
        </p:nvSpPr>
        <p:spPr/>
        <p:txBody>
          <a:bodyPr>
            <a:normAutofit fontScale="90000"/>
          </a:bodyPr>
          <a:lstStyle/>
          <a:p>
            <a:pPr algn="l" rtl="0"/>
            <a:r>
              <a:rPr lang="es" b="1" i="0" u="none" baseline="0"/>
              <a:t>Pausa</a:t>
            </a:r>
          </a:p>
        </p:txBody>
      </p:sp>
      <p:sp>
        <p:nvSpPr>
          <p:cNvPr id="4" name="Date Placeholder 3">
            <a:extLst>
              <a:ext uri="{FF2B5EF4-FFF2-40B4-BE49-F238E27FC236}">
                <a16:creationId xmlns:a16="http://schemas.microsoft.com/office/drawing/2014/main" id="{036C72D3-CA0F-4CE2-B229-7BBC2D9084AB}"/>
              </a:ext>
            </a:extLst>
          </p:cNvPr>
          <p:cNvSpPr>
            <a:spLocks noGrp="1"/>
          </p:cNvSpPr>
          <p:nvPr>
            <p:ph type="dt" sz="half" idx="10"/>
          </p:nvPr>
        </p:nvSpPr>
        <p:spPr/>
        <p:txBody>
          <a:bodyPr/>
          <a:lstStyle/>
          <a:p>
            <a:pPr algn="l" rtl="0"/>
            <a:fld id="{7EA682B2-33C9-4D4F-9A18-C7D5F7FE2751}" type="datetime3">
              <a:rPr lang="es-ES"/>
              <a:t>22.12.20</a:t>
            </a:fld>
            <a:endParaRPr lang="es"/>
          </a:p>
        </p:txBody>
      </p:sp>
      <p:sp>
        <p:nvSpPr>
          <p:cNvPr id="5" name="Rectangle 4">
            <a:extLst>
              <a:ext uri="{FF2B5EF4-FFF2-40B4-BE49-F238E27FC236}">
                <a16:creationId xmlns:a16="http://schemas.microsoft.com/office/drawing/2014/main" id="{8A53E21E-7CF7-4CC4-8BCD-1B6388A2620A}"/>
              </a:ext>
            </a:extLst>
          </p:cNvPr>
          <p:cNvSpPr/>
          <p:nvPr/>
        </p:nvSpPr>
        <p:spPr>
          <a:xfrm>
            <a:off x="1511808" y="1809134"/>
            <a:ext cx="3600000" cy="3600000"/>
          </a:xfrm>
          <a:prstGeom prst="rect">
            <a:avLst/>
          </a:prstGeom>
          <a:solidFill>
            <a:schemeClr val="bg1"/>
          </a:solidFill>
          <a:ln w="231775" cmpd="thickThin">
            <a:solidFill>
              <a:schemeClr val="accent1"/>
            </a:solidFill>
          </a:ln>
        </p:spPr>
        <p:txBody>
          <a:bodyPr wrap="square" lIns="0" tIns="0" rIns="0" bIns="0" anchor="ctr">
            <a:noAutofit/>
          </a:bodyPr>
          <a:lstStyle/>
          <a:p>
            <a:pPr algn="ctr" rtl="0"/>
            <a:r>
              <a:rPr lang="es" sz="3600" b="1" i="0" u="none" baseline="0" dirty="0">
                <a:solidFill>
                  <a:schemeClr val="accent1"/>
                </a:solidFill>
              </a:rPr>
              <a:t>Pausa para el café </a:t>
            </a:r>
            <a:br>
              <a:rPr lang="es" sz="3600" b="1" dirty="0">
                <a:solidFill>
                  <a:schemeClr val="accent1"/>
                </a:solidFill>
              </a:rPr>
            </a:br>
            <a:r>
              <a:rPr lang="es" sz="3600" b="1" i="0" u="none" baseline="0" dirty="0">
                <a:solidFill>
                  <a:schemeClr val="accent1"/>
                </a:solidFill>
              </a:rPr>
              <a:t>15 min</a:t>
            </a:r>
            <a:r>
              <a:rPr lang="es-ES" sz="3600" b="1" i="0" u="none" baseline="0" dirty="0">
                <a:solidFill>
                  <a:schemeClr val="accent1"/>
                </a:solidFill>
              </a:rPr>
              <a:t>s.</a:t>
            </a:r>
            <a:endParaRPr lang="es" sz="3600" b="1" i="0" u="none" baseline="0" dirty="0">
              <a:solidFill>
                <a:schemeClr val="accent1"/>
              </a:solidFill>
            </a:endParaRPr>
          </a:p>
        </p:txBody>
      </p:sp>
      <p:pic>
        <p:nvPicPr>
          <p:cNvPr id="8" name="Content Placeholder 6" descr="A close up of a coffee cup sitting on a table&#10;&#10;Description automatically generated">
            <a:extLst>
              <a:ext uri="{FF2B5EF4-FFF2-40B4-BE49-F238E27FC236}">
                <a16:creationId xmlns:a16="http://schemas.microsoft.com/office/drawing/2014/main" id="{40D55979-E3C8-4FF8-8E59-A1BD7A07A87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785448" y="608658"/>
            <a:ext cx="5256363" cy="6000953"/>
          </a:xfrm>
          <a:prstGeom prst="rect">
            <a:avLst/>
          </a:prstGeom>
        </p:spPr>
      </p:pic>
    </p:spTree>
    <p:extLst>
      <p:ext uri="{BB962C8B-B14F-4D97-AF65-F5344CB8AC3E}">
        <p14:creationId xmlns:p14="http://schemas.microsoft.com/office/powerpoint/2010/main" val="23032282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D67A4-6045-44ED-A760-574DD29CB4AF}"/>
              </a:ext>
            </a:extLst>
          </p:cNvPr>
          <p:cNvSpPr>
            <a:spLocks noGrp="1"/>
          </p:cNvSpPr>
          <p:nvPr>
            <p:ph type="title"/>
          </p:nvPr>
        </p:nvSpPr>
        <p:spPr/>
        <p:txBody>
          <a:bodyPr>
            <a:normAutofit fontScale="90000"/>
          </a:bodyPr>
          <a:lstStyle/>
          <a:p>
            <a:pPr algn="l" rtl="0"/>
            <a:r>
              <a:rPr lang="es" b="1" i="0" u="none" baseline="0"/>
              <a:t>Análisis de puntos fuertes y lagunas</a:t>
            </a:r>
          </a:p>
        </p:txBody>
      </p:sp>
      <p:sp>
        <p:nvSpPr>
          <p:cNvPr id="4" name="Date Placeholder 3">
            <a:extLst>
              <a:ext uri="{FF2B5EF4-FFF2-40B4-BE49-F238E27FC236}">
                <a16:creationId xmlns:a16="http://schemas.microsoft.com/office/drawing/2014/main" id="{2D9A1CCC-322E-471D-AE48-C3EDFCBBEEF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EA682B2-33C9-4D4F-9A18-C7D5F7FE2751}" type="datetime3">
              <a:rPr kumimoji="0" lang="es-ES" sz="1200" b="1" i="0" u="none" strike="noStrike" kern="1200" cap="none" spc="0" normalizeH="0" baseline="0">
                <a:ln>
                  <a:noFill/>
                </a:ln>
                <a:solidFill>
                  <a:prstClr val="white"/>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22.12.20</a:t>
            </a:fld>
            <a:endParaRPr kumimoji="0" lang="es"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2" name="Rectangle 11">
            <a:extLst>
              <a:ext uri="{FF2B5EF4-FFF2-40B4-BE49-F238E27FC236}">
                <a16:creationId xmlns:a16="http://schemas.microsoft.com/office/drawing/2014/main" id="{1877A0E9-096C-4A41-9A11-6F78DDD52E07}"/>
              </a:ext>
            </a:extLst>
          </p:cNvPr>
          <p:cNvSpPr/>
          <p:nvPr/>
        </p:nvSpPr>
        <p:spPr>
          <a:xfrm>
            <a:off x="388225" y="5660071"/>
            <a:ext cx="4817660" cy="767789"/>
          </a:xfrm>
          <a:prstGeom prst="rect">
            <a:avLst/>
          </a:prstGeom>
          <a:solidFill>
            <a:schemeClr val="accent5">
              <a:lumMod val="5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 sz="3200" b="1" i="0" u="none" strike="noStrike" kern="1200" cap="none" spc="0" normalizeH="0" baseline="0">
                <a:ln>
                  <a:noFill/>
                </a:ln>
                <a:solidFill>
                  <a:prstClr val="white"/>
                </a:solidFill>
                <a:effectLst/>
                <a:uLnTx/>
                <a:uFillTx/>
                <a:latin typeface="Arial" panose="020B0604020202020204"/>
                <a:ea typeface="+mn-ea"/>
                <a:cs typeface="+mn-cs"/>
              </a:rPr>
              <a:t>PLAN DE ACCIÓN</a:t>
            </a:r>
          </a:p>
        </p:txBody>
      </p:sp>
      <p:sp>
        <p:nvSpPr>
          <p:cNvPr id="11" name="Flowchart: Off-page Connector 10">
            <a:extLst>
              <a:ext uri="{FF2B5EF4-FFF2-40B4-BE49-F238E27FC236}">
                <a16:creationId xmlns:a16="http://schemas.microsoft.com/office/drawing/2014/main" id="{08E76C2F-ACDA-41BF-B5D5-4F2B6F3316EB}"/>
              </a:ext>
            </a:extLst>
          </p:cNvPr>
          <p:cNvSpPr/>
          <p:nvPr/>
        </p:nvSpPr>
        <p:spPr>
          <a:xfrm>
            <a:off x="388225" y="3740296"/>
            <a:ext cx="4817660" cy="2019058"/>
          </a:xfrm>
          <a:prstGeom prst="flowChartOffpageConnector">
            <a:avLst/>
          </a:prstGeom>
          <a:solidFill>
            <a:schemeClr val="tx2">
              <a:lumMod val="60000"/>
              <a:lumOff val="4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 sz="3200" b="0" i="0" u="none" strike="noStrike" kern="1200" cap="none" spc="0" normalizeH="0" baseline="0">
                <a:ln>
                  <a:noFill/>
                </a:ln>
                <a:solidFill>
                  <a:prstClr val="black"/>
                </a:solidFill>
                <a:effectLst/>
                <a:uLnTx/>
                <a:uFillTx/>
                <a:latin typeface="Arial" panose="020B0604020202020204"/>
                <a:ea typeface="+mn-ea"/>
                <a:cs typeface="+mn-cs"/>
              </a:rPr>
              <a:t>Propongan ideas para mejorar sus sistemas, planes y procedimientos</a:t>
            </a:r>
          </a:p>
        </p:txBody>
      </p:sp>
      <p:sp>
        <p:nvSpPr>
          <p:cNvPr id="10" name="Flowchart: Off-page Connector 9">
            <a:extLst>
              <a:ext uri="{FF2B5EF4-FFF2-40B4-BE49-F238E27FC236}">
                <a16:creationId xmlns:a16="http://schemas.microsoft.com/office/drawing/2014/main" id="{79B8B67E-8274-4744-97F0-91637BA7A559}"/>
              </a:ext>
            </a:extLst>
          </p:cNvPr>
          <p:cNvSpPr/>
          <p:nvPr/>
        </p:nvSpPr>
        <p:spPr>
          <a:xfrm>
            <a:off x="388225" y="2342740"/>
            <a:ext cx="4817660" cy="1474280"/>
          </a:xfrm>
          <a:prstGeom prst="flowChartOffpageConnector">
            <a:avLst/>
          </a:prstGeom>
          <a:solidFill>
            <a:schemeClr val="tx2">
              <a:lumMod val="40000"/>
              <a:lumOff val="6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 sz="3200" b="0" i="0" u="none" strike="noStrike" kern="1200" cap="none" spc="0" normalizeH="0" baseline="0">
                <a:ln>
                  <a:noFill/>
                </a:ln>
                <a:solidFill>
                  <a:prstClr val="black"/>
                </a:solidFill>
                <a:effectLst/>
                <a:uLnTx/>
                <a:uFillTx/>
                <a:latin typeface="Arial" panose="020B0604020202020204"/>
                <a:ea typeface="+mn-ea"/>
                <a:cs typeface="+mn-cs"/>
              </a:rPr>
              <a:t>Verifiquen las ideas preconcebidas</a:t>
            </a:r>
          </a:p>
        </p:txBody>
      </p:sp>
      <p:sp>
        <p:nvSpPr>
          <p:cNvPr id="8" name="Flowchart: Off-page Connector 7">
            <a:extLst>
              <a:ext uri="{FF2B5EF4-FFF2-40B4-BE49-F238E27FC236}">
                <a16:creationId xmlns:a16="http://schemas.microsoft.com/office/drawing/2014/main" id="{D7F5B448-CFCC-47F0-A53A-961C9A8A21DE}"/>
              </a:ext>
            </a:extLst>
          </p:cNvPr>
          <p:cNvSpPr/>
          <p:nvPr/>
        </p:nvSpPr>
        <p:spPr>
          <a:xfrm>
            <a:off x="388225" y="914568"/>
            <a:ext cx="4817660" cy="1474280"/>
          </a:xfrm>
          <a:prstGeom prst="flowChartOffpageConnector">
            <a:avLst/>
          </a:prstGeom>
          <a:solidFill>
            <a:schemeClr val="bg2"/>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 sz="3200" b="0" i="0" u="none" strike="noStrike" kern="1200" cap="none" spc="0" normalizeH="0" baseline="0">
                <a:ln>
                  <a:noFill/>
                </a:ln>
                <a:solidFill>
                  <a:prstClr val="black"/>
                </a:solidFill>
                <a:effectLst/>
                <a:uLnTx/>
                <a:uFillTx/>
                <a:latin typeface="Arial" panose="020B0604020202020204"/>
                <a:ea typeface="+mn-ea"/>
                <a:cs typeface="+mn-cs"/>
              </a:rPr>
              <a:t>Examinar los puntos fuertes y las lagunas</a:t>
            </a:r>
          </a:p>
        </p:txBody>
      </p:sp>
      <p:sp>
        <p:nvSpPr>
          <p:cNvPr id="13" name="Rectangle 12">
            <a:extLst>
              <a:ext uri="{FF2B5EF4-FFF2-40B4-BE49-F238E27FC236}">
                <a16:creationId xmlns:a16="http://schemas.microsoft.com/office/drawing/2014/main" id="{26D38A6C-2F8F-4154-AD53-AC19193B93C6}"/>
              </a:ext>
            </a:extLst>
          </p:cNvPr>
          <p:cNvSpPr/>
          <p:nvPr/>
        </p:nvSpPr>
        <p:spPr>
          <a:xfrm>
            <a:off x="5841240" y="990741"/>
            <a:ext cx="5559361" cy="4571923"/>
          </a:xfrm>
          <a:prstGeom prst="rect">
            <a:avLst/>
          </a:prstGeom>
        </p:spPr>
        <p:txBody>
          <a:bodyPr wrap="square" lIns="91440" tIns="45720" rIns="91440" bIns="45720" anchor="t">
            <a:noAutofit/>
          </a:bodyPr>
          <a:lstStyle/>
          <a:p>
            <a:pPr marL="0" marR="0" lvl="0" indent="0" algn="l" defTabSz="914400" rtl="0" eaLnBrk="1" fontAlgn="auto" latinLnBrk="0" hangingPunct="1">
              <a:lnSpc>
                <a:spcPct val="100000"/>
              </a:lnSpc>
              <a:spcBef>
                <a:spcPts val="0"/>
              </a:spcBef>
              <a:spcAft>
                <a:spcPts val="1200"/>
              </a:spcAft>
              <a:buClrTx/>
              <a:buSzTx/>
              <a:buFontTx/>
              <a:buNone/>
              <a:tabLst/>
              <a:defRPr/>
            </a:pPr>
            <a:r>
              <a:rPr kumimoji="0" lang="es" sz="1800" b="1" i="0" u="sng" strike="noStrike" kern="1200" cap="none" spc="0" normalizeH="0" baseline="0" dirty="0">
                <a:ln>
                  <a:noFill/>
                </a:ln>
                <a:solidFill>
                  <a:prstClr val="black"/>
                </a:solidFill>
                <a:effectLst/>
                <a:uLnTx/>
                <a:uFillTx/>
                <a:latin typeface="Arial" panose="020B0604020202020204"/>
                <a:ea typeface="+mn-ea"/>
                <a:cs typeface="Calibri" panose="020F0502020204030204" pitchFamily="34" charset="0"/>
              </a:rPr>
              <a:t>TAREAS:</a:t>
            </a:r>
          </a:p>
          <a:p>
            <a:pPr marL="342900" marR="0" lvl="0" indent="-342900" algn="l" defTabSz="914400" rtl="0" eaLnBrk="1" fontAlgn="auto" latinLnBrk="0" hangingPunct="1">
              <a:lnSpc>
                <a:spcPct val="100000"/>
              </a:lnSpc>
              <a:spcBef>
                <a:spcPts val="0"/>
              </a:spcBef>
              <a:spcAft>
                <a:spcPts val="1200"/>
              </a:spcAft>
              <a:buClrTx/>
              <a:buSzTx/>
              <a:buFontTx/>
              <a:buAutoNum type="arabicPeriod"/>
              <a:tabLst/>
              <a:defRPr/>
            </a:pPr>
            <a:r>
              <a:rPr kumimoji="0" lang="es" sz="1400" b="0" i="0" u="none" strike="noStrike" kern="1200" cap="none" spc="0" normalizeH="0" baseline="0" dirty="0">
                <a:ln>
                  <a:noFill/>
                </a:ln>
                <a:solidFill>
                  <a:prstClr val="black"/>
                </a:solidFill>
                <a:effectLst/>
                <a:uLnTx/>
                <a:uFillTx/>
                <a:latin typeface="Arial" panose="020B0604020202020204"/>
                <a:ea typeface="+mn-ea"/>
                <a:cs typeface="Calibri" panose="020F0502020204030204" pitchFamily="34" charset="0"/>
              </a:rPr>
              <a:t>En grupos, dividan una hoja de papel en tres secciones.</a:t>
            </a:r>
          </a:p>
          <a:p>
            <a:pPr marL="342900" marR="0" lvl="0" indent="-342900" algn="l" defTabSz="914400" rtl="0" eaLnBrk="1" fontAlgn="auto" latinLnBrk="0" hangingPunct="1">
              <a:lnSpc>
                <a:spcPct val="100000"/>
              </a:lnSpc>
              <a:spcBef>
                <a:spcPts val="0"/>
              </a:spcBef>
              <a:spcAft>
                <a:spcPts val="1200"/>
              </a:spcAft>
              <a:buClrTx/>
              <a:buSzTx/>
              <a:buFontTx/>
              <a:buAutoNum type="arabicPeriod"/>
              <a:tabLst/>
              <a:defRPr/>
            </a:pPr>
            <a:r>
              <a:rPr kumimoji="0" lang="es" sz="1400" b="0" i="0" u="none" strike="noStrike" kern="1200" cap="none" spc="0" normalizeH="0" baseline="0" dirty="0">
                <a:ln>
                  <a:noFill/>
                </a:ln>
                <a:solidFill>
                  <a:prstClr val="black"/>
                </a:solidFill>
                <a:effectLst/>
                <a:uLnTx/>
                <a:uFillTx/>
                <a:latin typeface="Arial" panose="020B0604020202020204"/>
                <a:ea typeface="+mn-ea"/>
                <a:cs typeface="Calibri"/>
              </a:rPr>
              <a:t>Revisen el plan nacional de despliegue y vacunación y las notas de su ejercicio teórico de simulación.</a:t>
            </a:r>
          </a:p>
          <a:p>
            <a:pPr marL="342900" marR="0" lvl="0" indent="-342900" algn="l" defTabSz="914400" rtl="0" eaLnBrk="1" fontAlgn="auto" latinLnBrk="0" hangingPunct="1">
              <a:lnSpc>
                <a:spcPct val="100000"/>
              </a:lnSpc>
              <a:spcBef>
                <a:spcPts val="0"/>
              </a:spcBef>
              <a:spcAft>
                <a:spcPts val="1200"/>
              </a:spcAft>
              <a:buClrTx/>
              <a:buSzTx/>
              <a:buFont typeface="+mj-lt"/>
              <a:buAutoNum type="arabicPeriod"/>
              <a:tabLst/>
              <a:defRPr/>
            </a:pPr>
            <a:r>
              <a:rPr kumimoji="0" lang="es" sz="1400" b="0" i="0" u="none" strike="noStrike" kern="1200" cap="none" spc="0" normalizeH="0" baseline="0" dirty="0">
                <a:ln>
                  <a:noFill/>
                </a:ln>
                <a:solidFill>
                  <a:prstClr val="black"/>
                </a:solidFill>
                <a:effectLst/>
                <a:uLnTx/>
                <a:uFillTx/>
                <a:latin typeface="Arial" panose="020B0604020202020204"/>
                <a:ea typeface="+mn-ea"/>
                <a:cs typeface="Calibri" panose="020F0502020204030204" pitchFamily="34" charset="0"/>
              </a:rPr>
              <a:t>Debatan y anoten sus observaciones en cada una de las secciones para responder a las siguientes preguntas:</a:t>
            </a:r>
            <a:endParaRPr kumimoji="0" lang="es" sz="1400" b="1" i="0" u="none" strike="noStrike" kern="1200" cap="none" spc="0" normalizeH="0" baseline="0" noProof="0" dirty="0">
              <a:ln>
                <a:noFill/>
              </a:ln>
              <a:solidFill>
                <a:prstClr val="black"/>
              </a:solidFill>
              <a:effectLst/>
              <a:uLnTx/>
              <a:uFillTx/>
              <a:latin typeface="Arial" panose="020B0604020202020204"/>
              <a:ea typeface="+mn-ea"/>
              <a:cs typeface="Calibri" panose="020F0502020204030204" pitchFamily="34" charset="0"/>
            </a:endParaRPr>
          </a:p>
          <a:p>
            <a:pPr marL="800100" marR="0" lvl="1" indent="-34290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s" sz="1400" b="0" i="0" u="none" strike="noStrike" kern="1200" cap="none" spc="0" normalizeH="0" baseline="0" dirty="0">
                <a:ln>
                  <a:noFill/>
                </a:ln>
                <a:solidFill>
                  <a:prstClr val="black"/>
                </a:solidFill>
                <a:effectLst/>
                <a:uLnTx/>
                <a:uFillTx/>
                <a:latin typeface="Arial" panose="020B0604020202020204"/>
                <a:ea typeface="+mn-ea"/>
                <a:cs typeface="Calibri" panose="020F0502020204030204" pitchFamily="34" charset="0"/>
              </a:rPr>
              <a:t>¿Qué componentes de la planificación del despliegue de las vacunas contra la COVID 19 son sólidos y funcionan debidamente? (Buenas prácticas)</a:t>
            </a:r>
          </a:p>
          <a:p>
            <a:pPr marL="800100" marR="0" lvl="1" indent="-34290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s" sz="1400" b="0" i="0" u="none" strike="noStrike" kern="1200" cap="none" spc="0" normalizeH="0" baseline="0" dirty="0">
                <a:ln>
                  <a:noFill/>
                </a:ln>
                <a:solidFill>
                  <a:prstClr val="black"/>
                </a:solidFill>
                <a:effectLst/>
                <a:uLnTx/>
                <a:uFillTx/>
                <a:latin typeface="Arial" panose="020B0604020202020204"/>
                <a:ea typeface="+mn-ea"/>
                <a:cs typeface="Calibri" panose="020F0502020204030204" pitchFamily="34" charset="0"/>
              </a:rPr>
              <a:t>¿Qué componentes de la planificación del despliegue de las vacunas contra la COVID 19 son deficientes o de gran dificultad y necesitan que se les dediquen más esfuerzos? (Estancamientos)</a:t>
            </a:r>
          </a:p>
          <a:p>
            <a:pPr marL="800100" marR="0" lvl="1" indent="-34290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s" sz="1400" b="0" i="0" u="none" strike="noStrike" kern="1200" cap="none" spc="0" normalizeH="0" baseline="0" dirty="0">
                <a:ln>
                  <a:noFill/>
                </a:ln>
                <a:solidFill>
                  <a:prstClr val="black"/>
                </a:solidFill>
                <a:effectLst/>
                <a:uLnTx/>
                <a:uFillTx/>
                <a:latin typeface="Arial" panose="020B0604020202020204"/>
                <a:ea typeface="+mn-ea"/>
                <a:cs typeface="Calibri" panose="020F0502020204030204" pitchFamily="34" charset="0"/>
              </a:rPr>
              <a:t>Recomienden varias esferas o actividades clave que necesitan una mayor planificación y establezcan su orden de prioridad (de las tres principales)</a:t>
            </a:r>
          </a:p>
        </p:txBody>
      </p:sp>
      <p:grpSp>
        <p:nvGrpSpPr>
          <p:cNvPr id="14" name="Group 13">
            <a:extLst>
              <a:ext uri="{FF2B5EF4-FFF2-40B4-BE49-F238E27FC236}">
                <a16:creationId xmlns:a16="http://schemas.microsoft.com/office/drawing/2014/main" id="{89301FD9-3E22-4D05-AB5A-E42D4E841735}"/>
              </a:ext>
            </a:extLst>
          </p:cNvPr>
          <p:cNvGrpSpPr/>
          <p:nvPr/>
        </p:nvGrpSpPr>
        <p:grpSpPr>
          <a:xfrm>
            <a:off x="10015153" y="616062"/>
            <a:ext cx="2105761" cy="749356"/>
            <a:chOff x="9978391" y="5342554"/>
            <a:chExt cx="2105761" cy="749356"/>
          </a:xfrm>
        </p:grpSpPr>
        <p:pic>
          <p:nvPicPr>
            <p:cNvPr id="15" name="Picture 14">
              <a:extLst>
                <a:ext uri="{FF2B5EF4-FFF2-40B4-BE49-F238E27FC236}">
                  <a16:creationId xmlns:a16="http://schemas.microsoft.com/office/drawing/2014/main" id="{68BB950D-E0EA-4CF9-914C-A9343E4B778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6" name="TextBox 15">
              <a:extLst>
                <a:ext uri="{FF2B5EF4-FFF2-40B4-BE49-F238E27FC236}">
                  <a16:creationId xmlns:a16="http://schemas.microsoft.com/office/drawing/2014/main" id="{E30C1043-CB9B-46D4-B470-C7E83CDEBCC2}"/>
                </a:ext>
              </a:extLst>
            </p:cNvPr>
            <p:cNvSpPr txBox="1"/>
            <p:nvPr/>
          </p:nvSpPr>
          <p:spPr>
            <a:xfrm>
              <a:off x="10668380" y="5522976"/>
              <a:ext cx="141577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s" sz="2400" b="1" i="0" u="none" strike="noStrike" kern="1200" cap="none" spc="0" normalizeH="0" baseline="0" dirty="0">
                  <a:ln>
                    <a:noFill/>
                  </a:ln>
                  <a:solidFill>
                    <a:srgbClr val="0070C0"/>
                  </a:solidFill>
                  <a:effectLst/>
                  <a:uLnTx/>
                  <a:uFillTx/>
                  <a:latin typeface="Arial" panose="020B0604020202020204"/>
                  <a:ea typeface="+mn-ea"/>
                  <a:cs typeface="Calibri" panose="020F0502020204030204" pitchFamily="34" charset="0"/>
                </a:rPr>
                <a:t>75 mins.</a:t>
              </a:r>
            </a:p>
          </p:txBody>
        </p:sp>
      </p:grpSp>
      <p:cxnSp>
        <p:nvCxnSpPr>
          <p:cNvPr id="18" name="Straight Connector 17">
            <a:extLst>
              <a:ext uri="{FF2B5EF4-FFF2-40B4-BE49-F238E27FC236}">
                <a16:creationId xmlns:a16="http://schemas.microsoft.com/office/drawing/2014/main" id="{BCBB288C-3A71-44A7-A69E-8D16D8551DF0}"/>
              </a:ext>
            </a:extLst>
          </p:cNvPr>
          <p:cNvCxnSpPr/>
          <p:nvPr/>
        </p:nvCxnSpPr>
        <p:spPr>
          <a:xfrm>
            <a:off x="5506589" y="6270602"/>
            <a:ext cx="6228665"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5B964DD-F08B-438A-B1C8-E8CDC9A289C8}"/>
              </a:ext>
            </a:extLst>
          </p:cNvPr>
          <p:cNvSpPr txBox="1"/>
          <p:nvPr/>
        </p:nvSpPr>
        <p:spPr>
          <a:xfrm>
            <a:off x="6507881" y="6270602"/>
            <a:ext cx="4892722"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s" sz="1400" b="0" i="1" u="none" strike="noStrike" kern="1200" cap="none" spc="0" normalizeH="0" baseline="0">
                <a:ln>
                  <a:noFill/>
                </a:ln>
                <a:solidFill>
                  <a:srgbClr val="A24B19"/>
                </a:solidFill>
                <a:effectLst/>
                <a:uLnTx/>
                <a:uFillTx/>
                <a:latin typeface="Arial" panose="020B0604020202020204"/>
                <a:ea typeface="+mn-ea"/>
                <a:cs typeface="Calibri" panose="020F0502020204030204" pitchFamily="34" charset="0"/>
              </a:rPr>
              <a:t>Nota: El plan de acción se elaborará en la siguiente sesión.</a:t>
            </a:r>
          </a:p>
        </p:txBody>
      </p:sp>
    </p:spTree>
    <p:extLst>
      <p:ext uri="{BB962C8B-B14F-4D97-AF65-F5344CB8AC3E}">
        <p14:creationId xmlns:p14="http://schemas.microsoft.com/office/powerpoint/2010/main" val="36166254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p:txBody>
          <a:bodyPr>
            <a:normAutofit fontScale="90000"/>
          </a:bodyPr>
          <a:lstStyle/>
          <a:p>
            <a:pPr algn="l" rtl="0"/>
            <a:r>
              <a:rPr lang="es" b="1" i="0" u="none" baseline="0"/>
              <a:t>Plan de acción</a:t>
            </a:r>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pPr algn="l" rtl="0"/>
            <a:fld id="{7EA682B2-33C9-4D4F-9A18-C7D5F7FE2751}" type="datetime3">
              <a:rPr lang="es-ES"/>
              <a:t>22.12.20</a:t>
            </a:fld>
            <a:endParaRPr lang="es"/>
          </a:p>
        </p:txBody>
      </p:sp>
      <p:pic>
        <p:nvPicPr>
          <p:cNvPr id="5" name="Picture 4">
            <a:extLst>
              <a:ext uri="{FF2B5EF4-FFF2-40B4-BE49-F238E27FC236}">
                <a16:creationId xmlns:a16="http://schemas.microsoft.com/office/drawing/2014/main" id="{191160E5-625D-4340-B7C6-749B9B9DC69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2780" y="1591319"/>
            <a:ext cx="3633701" cy="3675362"/>
          </a:xfrm>
          <a:prstGeom prst="rect">
            <a:avLst/>
          </a:prstGeom>
        </p:spPr>
      </p:pic>
      <p:pic>
        <p:nvPicPr>
          <p:cNvPr id="20" name="Picture 19">
            <a:extLst>
              <a:ext uri="{FF2B5EF4-FFF2-40B4-BE49-F238E27FC236}">
                <a16:creationId xmlns:a16="http://schemas.microsoft.com/office/drawing/2014/main" id="{F7E3BC02-E4EF-4331-AE3E-414EB8D48D1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970240" y="1315990"/>
            <a:ext cx="7944256" cy="4327360"/>
          </a:xfrm>
          <a:prstGeom prst="rect">
            <a:avLst/>
          </a:prstGeom>
        </p:spPr>
      </p:pic>
      <p:grpSp>
        <p:nvGrpSpPr>
          <p:cNvPr id="21" name="Group 20">
            <a:extLst>
              <a:ext uri="{FF2B5EF4-FFF2-40B4-BE49-F238E27FC236}">
                <a16:creationId xmlns:a16="http://schemas.microsoft.com/office/drawing/2014/main" id="{7B2A816A-70D3-48BC-BE06-C4284701AC98}"/>
              </a:ext>
            </a:extLst>
          </p:cNvPr>
          <p:cNvGrpSpPr/>
          <p:nvPr/>
        </p:nvGrpSpPr>
        <p:grpSpPr>
          <a:xfrm>
            <a:off x="1445420" y="5643350"/>
            <a:ext cx="2105761" cy="749356"/>
            <a:chOff x="9978391" y="5342554"/>
            <a:chExt cx="2105761" cy="749356"/>
          </a:xfrm>
        </p:grpSpPr>
        <p:pic>
          <p:nvPicPr>
            <p:cNvPr id="22" name="Picture 21">
              <a:extLst>
                <a:ext uri="{FF2B5EF4-FFF2-40B4-BE49-F238E27FC236}">
                  <a16:creationId xmlns:a16="http://schemas.microsoft.com/office/drawing/2014/main" id="{51F79309-2284-4C6C-8B8E-00FB51F645F1}"/>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23" name="TextBox 22">
              <a:extLst>
                <a:ext uri="{FF2B5EF4-FFF2-40B4-BE49-F238E27FC236}">
                  <a16:creationId xmlns:a16="http://schemas.microsoft.com/office/drawing/2014/main" id="{6FFD4572-B504-4819-B475-93A622443C5B}"/>
                </a:ext>
              </a:extLst>
            </p:cNvPr>
            <p:cNvSpPr txBox="1"/>
            <p:nvPr/>
          </p:nvSpPr>
          <p:spPr>
            <a:xfrm>
              <a:off x="10668380" y="5522976"/>
              <a:ext cx="1415772" cy="461665"/>
            </a:xfrm>
            <a:prstGeom prst="rect">
              <a:avLst/>
            </a:prstGeom>
            <a:noFill/>
          </p:spPr>
          <p:txBody>
            <a:bodyPr wrap="none" rtlCol="0">
              <a:spAutoFit/>
            </a:bodyPr>
            <a:lstStyle/>
            <a:p>
              <a:pPr algn="l" rtl="0">
                <a:spcBef>
                  <a:spcPts val="700"/>
                </a:spcBef>
                <a:buClr>
                  <a:srgbClr val="DD8047"/>
                </a:buClr>
                <a:buSzPct val="60000"/>
              </a:pPr>
              <a:r>
                <a:rPr lang="es" sz="2400" b="1" i="0" u="none" baseline="0" dirty="0">
                  <a:solidFill>
                    <a:srgbClr val="0070C0"/>
                  </a:solidFill>
                  <a:latin typeface="+mj-lt"/>
                  <a:cs typeface="Calibri" panose="020F0502020204030204" pitchFamily="34" charset="0"/>
                </a:rPr>
                <a:t>45 mins.</a:t>
              </a:r>
            </a:p>
          </p:txBody>
        </p:sp>
      </p:grpSp>
    </p:spTree>
    <p:extLst>
      <p:ext uri="{BB962C8B-B14F-4D97-AF65-F5344CB8AC3E}">
        <p14:creationId xmlns:p14="http://schemas.microsoft.com/office/powerpoint/2010/main" val="32635215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p:txBody>
          <a:bodyPr>
            <a:normAutofit fontScale="90000"/>
          </a:bodyPr>
          <a:lstStyle/>
          <a:p>
            <a:pPr algn="l" rtl="0"/>
            <a:r>
              <a:rPr lang="es" b="1" i="0" u="none" baseline="0"/>
              <a:t>Formulario para las observaciones de los participantes</a:t>
            </a:r>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EA682B2-33C9-4D4F-9A18-C7D5F7FE2751}" type="datetime3">
              <a:rPr kumimoji="0" lang="es-ES" sz="1200" b="1" i="0" u="none" strike="noStrike" kern="1200" cap="none" spc="0" normalizeH="0" baseline="0">
                <a:ln>
                  <a:noFill/>
                </a:ln>
                <a:solidFill>
                  <a:prstClr val="white"/>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22.12.20</a:t>
            </a:fld>
            <a:endParaRPr kumimoji="0" lang="es"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pic>
        <p:nvPicPr>
          <p:cNvPr id="3" name="Picture 2">
            <a:extLst>
              <a:ext uri="{FF2B5EF4-FFF2-40B4-BE49-F238E27FC236}">
                <a16:creationId xmlns:a16="http://schemas.microsoft.com/office/drawing/2014/main" id="{AB918967-1504-466D-B993-22C06F96181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19772" y="1062607"/>
            <a:ext cx="3884491" cy="515456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Rectangle 4">
            <a:extLst>
              <a:ext uri="{FF2B5EF4-FFF2-40B4-BE49-F238E27FC236}">
                <a16:creationId xmlns:a16="http://schemas.microsoft.com/office/drawing/2014/main" id="{C62B40BA-F069-46EB-80AD-1DA680739316}"/>
              </a:ext>
            </a:extLst>
          </p:cNvPr>
          <p:cNvSpPr/>
          <p:nvPr/>
        </p:nvSpPr>
        <p:spPr>
          <a:xfrm>
            <a:off x="6172765" y="2184611"/>
            <a:ext cx="4799463" cy="181588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800"/>
              </a:spcAft>
              <a:buClrTx/>
              <a:buSzTx/>
              <a:buFontTx/>
              <a:buNone/>
              <a:tabLst/>
              <a:defRPr/>
            </a:pPr>
            <a:r>
              <a:rPr kumimoji="0" lang="es" sz="2800" b="0" i="1" u="none" strike="noStrike" kern="1200" cap="none" spc="0" normalizeH="0" baseline="0">
                <a:ln>
                  <a:noFill/>
                </a:ln>
                <a:solidFill>
                  <a:prstClr val="black"/>
                </a:solidFill>
                <a:effectLst/>
                <a:uLnTx/>
                <a:uFillTx/>
                <a:latin typeface="Arial" panose="020B0604020202020204" pitchFamily="34" charset="0"/>
                <a:ea typeface="Calibri" panose="020F0502020204030204" pitchFamily="34" charset="0"/>
                <a:cs typeface="+mn-cs"/>
              </a:rPr>
              <a:t>Sus </a:t>
            </a:r>
            <a:r>
              <a:rPr kumimoji="0" lang="es" sz="2800" b="0" i="1" u="none" strike="noStrike" kern="1200" cap="none" spc="0" normalizeH="0" baseline="0">
                <a:ln>
                  <a:noFill/>
                </a:ln>
                <a:solidFill>
                  <a:prstClr val="black"/>
                </a:solidFill>
                <a:effectLst/>
                <a:uLnTx/>
                <a:uFillTx/>
                <a:latin typeface="Arial" panose="020B0604020202020204" pitchFamily="34" charset="0"/>
                <a:ea typeface="Calibri" panose="020F0502020204030204" pitchFamily="34" charset="0"/>
                <a:cs typeface="+mn-cs"/>
                <a:hlinkClick r:id="rId4"/>
              </a:rPr>
              <a:t>observaciones</a:t>
            </a:r>
            <a:r>
              <a:rPr kumimoji="0" lang="es" sz="2800" b="0" i="1" u="none" strike="noStrike" kern="1200" cap="none" spc="0" normalizeH="0" baseline="0">
                <a:ln>
                  <a:noFill/>
                </a:ln>
                <a:solidFill>
                  <a:prstClr val="black"/>
                </a:solidFill>
                <a:effectLst/>
                <a:uLnTx/>
                <a:uFillTx/>
                <a:latin typeface="Arial" panose="020B0604020202020204" pitchFamily="34" charset="0"/>
                <a:ea typeface="Calibri" panose="020F0502020204030204" pitchFamily="34" charset="0"/>
                <a:cs typeface="+mn-cs"/>
              </a:rPr>
              <a:t> nos ayudarán a mantener y mejorar la calidad y pertinencia de futuros ejercicios de simulación.</a:t>
            </a:r>
            <a:endParaRPr kumimoji="0" lang="es" sz="3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mn-cs"/>
            </a:endParaRPr>
          </a:p>
        </p:txBody>
      </p:sp>
      <p:grpSp>
        <p:nvGrpSpPr>
          <p:cNvPr id="9" name="Group 8">
            <a:extLst>
              <a:ext uri="{FF2B5EF4-FFF2-40B4-BE49-F238E27FC236}">
                <a16:creationId xmlns:a16="http://schemas.microsoft.com/office/drawing/2014/main" id="{2B3E6510-CC81-4105-9D35-20E4BF56DD55}"/>
              </a:ext>
            </a:extLst>
          </p:cNvPr>
          <p:cNvGrpSpPr/>
          <p:nvPr/>
        </p:nvGrpSpPr>
        <p:grpSpPr>
          <a:xfrm>
            <a:off x="7730214" y="4687651"/>
            <a:ext cx="1849281" cy="749356"/>
            <a:chOff x="9978391" y="5342554"/>
            <a:chExt cx="1849281" cy="749356"/>
          </a:xfrm>
        </p:grpSpPr>
        <p:pic>
          <p:nvPicPr>
            <p:cNvPr id="13" name="Picture 12">
              <a:extLst>
                <a:ext uri="{FF2B5EF4-FFF2-40B4-BE49-F238E27FC236}">
                  <a16:creationId xmlns:a16="http://schemas.microsoft.com/office/drawing/2014/main" id="{973EC829-C3FA-4328-99AA-B40E0032AAF7}"/>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4" name="TextBox 13">
              <a:extLst>
                <a:ext uri="{FF2B5EF4-FFF2-40B4-BE49-F238E27FC236}">
                  <a16:creationId xmlns:a16="http://schemas.microsoft.com/office/drawing/2014/main" id="{CC1F5717-065B-4919-AD00-736B6FD64B1C}"/>
                </a:ext>
              </a:extLst>
            </p:cNvPr>
            <p:cNvSpPr txBox="1"/>
            <p:nvPr/>
          </p:nvSpPr>
          <p:spPr>
            <a:xfrm>
              <a:off x="10668380" y="5522976"/>
              <a:ext cx="115929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s" sz="2400" b="1" i="0" u="none" strike="noStrike" kern="1200" cap="none" spc="0" normalizeH="0" baseline="0">
                  <a:ln>
                    <a:noFill/>
                  </a:ln>
                  <a:solidFill>
                    <a:srgbClr val="0070C0"/>
                  </a:solidFill>
                  <a:effectLst/>
                  <a:uLnTx/>
                  <a:uFillTx/>
                  <a:latin typeface="Arial" panose="020B0604020202020204"/>
                  <a:ea typeface="+mn-ea"/>
                  <a:cs typeface="Calibri" panose="020F0502020204030204" pitchFamily="34" charset="0"/>
                </a:rPr>
                <a:t>5 minutos</a:t>
              </a:r>
            </a:p>
          </p:txBody>
        </p:sp>
      </p:grpSp>
    </p:spTree>
    <p:extLst>
      <p:ext uri="{BB962C8B-B14F-4D97-AF65-F5344CB8AC3E}">
        <p14:creationId xmlns:p14="http://schemas.microsoft.com/office/powerpoint/2010/main" val="12389341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p:txBody>
          <a:bodyPr>
            <a:normAutofit fontScale="90000"/>
          </a:bodyPr>
          <a:lstStyle/>
          <a:p>
            <a:pPr algn="l" rtl="0"/>
            <a:r>
              <a:rPr lang="es" b="1" i="0" u="none" baseline="0"/>
              <a:t>Siguientes pasos y conclusiones</a:t>
            </a:r>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pPr algn="l" rtl="0"/>
            <a:fld id="{7EA682B2-33C9-4D4F-9A18-C7D5F7FE2751}" type="datetime3">
              <a:rPr lang="es-ES"/>
              <a:t>22.12.20</a:t>
            </a:fld>
            <a:endParaRPr lang="es"/>
          </a:p>
        </p:txBody>
      </p:sp>
      <p:pic>
        <p:nvPicPr>
          <p:cNvPr id="7" name="Picture 6">
            <a:extLst>
              <a:ext uri="{FF2B5EF4-FFF2-40B4-BE49-F238E27FC236}">
                <a16:creationId xmlns:a16="http://schemas.microsoft.com/office/drawing/2014/main" id="{7200FD45-150F-4024-82DC-29A8CF80CB9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419557">
            <a:off x="1928217" y="1162881"/>
            <a:ext cx="7850404" cy="4500941"/>
          </a:xfrm>
          <a:prstGeom prst="rect">
            <a:avLst/>
          </a:prstGeom>
        </p:spPr>
      </p:pic>
      <p:sp>
        <p:nvSpPr>
          <p:cNvPr id="8" name="TextBox 7">
            <a:extLst>
              <a:ext uri="{FF2B5EF4-FFF2-40B4-BE49-F238E27FC236}">
                <a16:creationId xmlns:a16="http://schemas.microsoft.com/office/drawing/2014/main" id="{0E46B248-6FCC-4C4D-B5C7-8F13B04B80AF}"/>
              </a:ext>
            </a:extLst>
          </p:cNvPr>
          <p:cNvSpPr txBox="1"/>
          <p:nvPr/>
        </p:nvSpPr>
        <p:spPr>
          <a:xfrm>
            <a:off x="1878508" y="4578825"/>
            <a:ext cx="7949821" cy="646331"/>
          </a:xfrm>
          <a:prstGeom prst="rect">
            <a:avLst/>
          </a:prstGeom>
          <a:noFill/>
        </p:spPr>
        <p:txBody>
          <a:bodyPr wrap="square" rtlCol="0">
            <a:spAutoFit/>
          </a:bodyPr>
          <a:lstStyle/>
          <a:p>
            <a:pPr algn="ctr" rtl="0">
              <a:spcBef>
                <a:spcPts val="700"/>
              </a:spcBef>
              <a:buClr>
                <a:srgbClr val="DD8047"/>
              </a:buClr>
              <a:buSzPct val="60000"/>
            </a:pPr>
            <a:r>
              <a:rPr lang="es" sz="3600" b="1" i="0" u="none" baseline="0">
                <a:solidFill>
                  <a:srgbClr val="0070C0"/>
                </a:solidFill>
                <a:latin typeface="+mj-lt"/>
                <a:cs typeface="Calibri" panose="020F0502020204030204" pitchFamily="34" charset="0"/>
              </a:rPr>
              <a:t>SIGUIENTES PASOS</a:t>
            </a:r>
          </a:p>
        </p:txBody>
      </p:sp>
    </p:spTree>
    <p:extLst>
      <p:ext uri="{BB962C8B-B14F-4D97-AF65-F5344CB8AC3E}">
        <p14:creationId xmlns:p14="http://schemas.microsoft.com/office/powerpoint/2010/main" val="29791137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772BCF9-0B8D-4074-9436-701BDD2B6BFF}"/>
              </a:ext>
            </a:extLst>
          </p:cNvPr>
          <p:cNvSpPr/>
          <p:nvPr/>
        </p:nvSpPr>
        <p:spPr>
          <a:xfrm>
            <a:off x="0" y="3773606"/>
            <a:ext cx="12192000" cy="28933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s" sz="2400" b="1" i="0" u="none" strike="noStrike" kern="1200" cap="none" spc="0" normalizeH="0" baseline="0">
                <a:ln>
                  <a:noFill/>
                </a:ln>
                <a:solidFill>
                  <a:prstClr val="white"/>
                </a:solidFill>
                <a:effectLst/>
                <a:uLnTx/>
                <a:uFillTx/>
                <a:latin typeface="Arial" panose="020B0604020202020204"/>
                <a:ea typeface="+mn-ea"/>
                <a:cs typeface="+mn-cs"/>
              </a:rPr>
              <a:t>RECURSOS DE LA OMS</a:t>
            </a:r>
          </a:p>
        </p:txBody>
      </p:sp>
      <p:sp>
        <p:nvSpPr>
          <p:cNvPr id="10" name="TextBox 9">
            <a:extLst>
              <a:ext uri="{FF2B5EF4-FFF2-40B4-BE49-F238E27FC236}">
                <a16:creationId xmlns:a16="http://schemas.microsoft.com/office/drawing/2014/main" id="{04F2AF43-6C07-4B87-BFC4-B1B98FDD4CAF}"/>
              </a:ext>
            </a:extLst>
          </p:cNvPr>
          <p:cNvSpPr txBox="1"/>
          <p:nvPr/>
        </p:nvSpPr>
        <p:spPr>
          <a:xfrm>
            <a:off x="0" y="-101525"/>
            <a:ext cx="1219200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es" sz="4800" b="1" i="0" u="none" strike="noStrike" kern="1200" cap="none" spc="0" normalizeH="0" baseline="0">
                <a:ln>
                  <a:noFill/>
                </a:ln>
                <a:solidFill>
                  <a:prstClr val="white"/>
                </a:solidFill>
                <a:effectLst/>
                <a:uLnTx/>
                <a:uFillTx/>
                <a:latin typeface="Arial" panose="020B0604020202020204"/>
                <a:ea typeface="+mn-ea"/>
                <a:cs typeface="Calibri" panose="020F0502020204030204" pitchFamily="34" charset="0"/>
              </a:rPr>
              <a:t>¡GRACIAS!</a:t>
            </a:r>
          </a:p>
        </p:txBody>
      </p:sp>
      <p:sp>
        <p:nvSpPr>
          <p:cNvPr id="13" name="Rectangle: Rounded Corners 12">
            <a:extLst>
              <a:ext uri="{FF2B5EF4-FFF2-40B4-BE49-F238E27FC236}">
                <a16:creationId xmlns:a16="http://schemas.microsoft.com/office/drawing/2014/main" id="{C11B9C60-02FC-41E8-B2BE-53DD780C3CA3}"/>
              </a:ext>
            </a:extLst>
          </p:cNvPr>
          <p:cNvSpPr/>
          <p:nvPr/>
        </p:nvSpPr>
        <p:spPr>
          <a:xfrm>
            <a:off x="1239599" y="4381796"/>
            <a:ext cx="2466240"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 sz="1800" b="1" i="0" u="none" strike="noStrike" kern="1200" cap="none" spc="0" normalizeH="0" baseline="0">
                <a:ln>
                  <a:noFill/>
                </a:ln>
                <a:solidFill>
                  <a:prstClr val="black"/>
                </a:solidFill>
                <a:effectLst/>
                <a:uLnTx/>
                <a:uFillTx/>
                <a:latin typeface="Arial" panose="020B0604020202020204"/>
                <a:ea typeface="+mn-ea"/>
                <a:cs typeface="+mn-cs"/>
              </a:rPr>
              <a:t>Página web de la OMS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 sz="1800" b="1" i="0" u="none" strike="noStrike" kern="1200" cap="none" spc="0" normalizeH="0" baseline="0">
                <a:ln>
                  <a:noFill/>
                </a:ln>
                <a:solidFill>
                  <a:prstClr val="black"/>
                </a:solidFill>
                <a:effectLst/>
                <a:uLnTx/>
                <a:uFillTx/>
                <a:latin typeface="Arial" panose="020B0604020202020204"/>
                <a:ea typeface="+mn-ea"/>
                <a:cs typeface="+mn-cs"/>
              </a:rPr>
              <a:t>sobre la emergencia por la COVID-19</a:t>
            </a:r>
          </a:p>
        </p:txBody>
      </p:sp>
      <p:pic>
        <p:nvPicPr>
          <p:cNvPr id="9" name="Picture 8">
            <a:hlinkClick r:id="rId3"/>
            <a:extLst>
              <a:ext uri="{FF2B5EF4-FFF2-40B4-BE49-F238E27FC236}">
                <a16:creationId xmlns:a16="http://schemas.microsoft.com/office/drawing/2014/main" id="{73E02E2C-30C2-49FA-8399-05DC2B895B5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950782" y="5090038"/>
            <a:ext cx="1043875" cy="1063135"/>
          </a:xfrm>
          <a:prstGeom prst="rect">
            <a:avLst/>
          </a:prstGeom>
        </p:spPr>
      </p:pic>
      <p:sp>
        <p:nvSpPr>
          <p:cNvPr id="18" name="TextBox 17">
            <a:extLst>
              <a:ext uri="{FF2B5EF4-FFF2-40B4-BE49-F238E27FC236}">
                <a16:creationId xmlns:a16="http://schemas.microsoft.com/office/drawing/2014/main" id="{E23129EC-78FD-42DC-A2CC-588997984439}"/>
              </a:ext>
            </a:extLst>
          </p:cNvPr>
          <p:cNvSpPr txBox="1"/>
          <p:nvPr/>
        </p:nvSpPr>
        <p:spPr>
          <a:xfrm>
            <a:off x="1773272" y="6227799"/>
            <a:ext cx="1398895"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es" sz="1400" b="1" i="0" u="none" strike="noStrike" kern="1200" cap="none" spc="0" normalizeH="0" baseline="0">
                <a:ln>
                  <a:noFill/>
                </a:ln>
                <a:solidFill>
                  <a:srgbClr val="0070C0"/>
                </a:solidFill>
                <a:effectLst/>
                <a:uLnTx/>
                <a:uFillTx/>
                <a:latin typeface="Arial" panose="020B0604020202020204"/>
                <a:ea typeface="+mn-ea"/>
                <a:cs typeface="Calibri" panose="020F0502020204030204" pitchFamily="34" charset="0"/>
              </a:rPr>
              <a:t>Escanee o haga clic en él</a:t>
            </a:r>
          </a:p>
        </p:txBody>
      </p:sp>
      <p:sp>
        <p:nvSpPr>
          <p:cNvPr id="2" name="TextBox 1">
            <a:extLst>
              <a:ext uri="{FF2B5EF4-FFF2-40B4-BE49-F238E27FC236}">
                <a16:creationId xmlns:a16="http://schemas.microsoft.com/office/drawing/2014/main" id="{792C72D7-0DB3-47B6-ACCD-3268695FBC1A}"/>
              </a:ext>
            </a:extLst>
          </p:cNvPr>
          <p:cNvSpPr txBox="1"/>
          <p:nvPr/>
        </p:nvSpPr>
        <p:spPr>
          <a:xfrm>
            <a:off x="0" y="665919"/>
            <a:ext cx="12192000" cy="3152145"/>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es" sz="2400" b="1" i="0" u="none" strike="noStrike" kern="1200" cap="none" spc="0" normalizeH="0" baseline="0">
                <a:ln>
                  <a:noFill/>
                </a:ln>
                <a:solidFill>
                  <a:srgbClr val="0070C0"/>
                </a:solidFill>
                <a:effectLst/>
                <a:uLnTx/>
                <a:uFillTx/>
                <a:latin typeface="Arial" panose="020B0604020202020204"/>
                <a:ea typeface="+mn-ea"/>
                <a:cs typeface="Calibri"/>
              </a:rPr>
              <a:t>Si desea obtener asistencia técnica para el ejercicio de simulación,</a:t>
            </a:r>
          </a:p>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es" sz="2400" b="1" i="0" u="none" strike="noStrike" kern="1200" cap="none" spc="0" normalizeH="0" baseline="0">
                <a:ln>
                  <a:noFill/>
                </a:ln>
                <a:solidFill>
                  <a:srgbClr val="0070C0"/>
                </a:solidFill>
                <a:effectLst/>
                <a:uLnTx/>
                <a:uFillTx/>
                <a:latin typeface="Arial" panose="020B0604020202020204"/>
                <a:ea typeface="+mn-ea"/>
                <a:cs typeface="Calibri"/>
              </a:rPr>
              <a:t>póngase en contacto con la oficina de la OMS en su país o con el coordinador de su Oficina Regional.</a:t>
            </a: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s" sz="2000" b="0" i="0" u="none" strike="noStrike" kern="1200" cap="none" spc="0" normalizeH="0" baseline="0">
                <a:ln>
                  <a:noFill/>
                </a:ln>
                <a:solidFill>
                  <a:srgbClr val="0070C0"/>
                </a:solidFill>
                <a:effectLst/>
                <a:uLnTx/>
                <a:uFillTx/>
                <a:latin typeface="Arial" panose="020B0604020202020204"/>
                <a:ea typeface="+mn-ea"/>
                <a:cs typeface="Calibri"/>
              </a:rPr>
              <a:t>				</a:t>
            </a:r>
            <a:r>
              <a:rPr kumimoji="0" lang="es" sz="1800" b="1" i="0" u="none" strike="noStrike" kern="1200" cap="none" spc="0" normalizeH="0" baseline="0">
                <a:ln>
                  <a:noFill/>
                </a:ln>
                <a:solidFill>
                  <a:srgbClr val="0070C0"/>
                </a:solidFill>
                <a:effectLst/>
                <a:uLnTx/>
                <a:uFillTx/>
                <a:latin typeface="Arial" panose="020B0604020202020204"/>
                <a:ea typeface="+mn-ea"/>
                <a:cs typeface="Calibri"/>
              </a:rPr>
              <a:t>AFRO: </a:t>
            </a:r>
            <a:r>
              <a:rPr kumimoji="0" lang="es" sz="1800" b="0" i="0" u="none" strike="noStrike" kern="1200" cap="none" spc="0" normalizeH="0" baseline="0">
                <a:ln>
                  <a:noFill/>
                </a:ln>
                <a:solidFill>
                  <a:srgbClr val="0070C0"/>
                </a:solidFill>
                <a:effectLst/>
                <a:uLnTx/>
                <a:uFillTx/>
                <a:latin typeface="Arial" panose="020B0604020202020204"/>
                <a:ea typeface="+mn-ea"/>
                <a:cs typeface="Calibri"/>
              </a:rPr>
              <a:t>		</a:t>
            </a:r>
            <a:r>
              <a:rPr kumimoji="0" lang="es" sz="1800" b="1" i="0" u="none" strike="noStrike" kern="1200" cap="none" spc="0" normalizeH="0" baseline="0">
                <a:ln>
                  <a:noFill/>
                </a:ln>
                <a:solidFill>
                  <a:srgbClr val="0070C0"/>
                </a:solidFill>
                <a:effectLst/>
                <a:uLnTx/>
                <a:uFillTx/>
                <a:latin typeface="Arial" panose="020B0604020202020204"/>
                <a:ea typeface="+mn-ea"/>
                <a:cs typeface="Calibri"/>
                <a:hlinkClick r:id="rId5"/>
              </a:rPr>
              <a:t>stephenm@who.int</a:t>
            </a:r>
            <a:r>
              <a:rPr kumimoji="0" lang="es" sz="1800" b="1" i="0" u="none" strike="noStrike" kern="1200" cap="none" spc="0" normalizeH="0" baseline="0">
                <a:ln>
                  <a:noFill/>
                </a:ln>
                <a:solidFill>
                  <a:srgbClr val="0070C0"/>
                </a:solidFill>
                <a:effectLst/>
                <a:uLnTx/>
                <a:uFillTx/>
                <a:latin typeface="Arial" panose="020B0604020202020204"/>
                <a:ea typeface="+mn-ea"/>
                <a:cs typeface="Calibri"/>
              </a:rPr>
              <a:t>  </a:t>
            </a: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s" sz="1800" b="0" i="0" u="none" strike="noStrike" kern="1200" cap="none" spc="0" normalizeH="0" baseline="0">
                <a:ln>
                  <a:noFill/>
                </a:ln>
                <a:solidFill>
                  <a:srgbClr val="0070C0"/>
                </a:solidFill>
                <a:effectLst/>
                <a:uLnTx/>
                <a:uFillTx/>
                <a:latin typeface="Arial" panose="020B0604020202020204"/>
                <a:ea typeface="+mn-ea"/>
                <a:cs typeface="Calibri"/>
              </a:rPr>
              <a:t>				</a:t>
            </a:r>
            <a:r>
              <a:rPr kumimoji="0" lang="es" sz="1800" b="1" i="0" u="none" strike="noStrike" kern="1200" cap="none" spc="0" normalizeH="0" baseline="0">
                <a:ln>
                  <a:noFill/>
                </a:ln>
                <a:solidFill>
                  <a:srgbClr val="0070C0"/>
                </a:solidFill>
                <a:effectLst/>
                <a:uLnTx/>
                <a:uFillTx/>
                <a:latin typeface="Arial" panose="020B0604020202020204"/>
                <a:ea typeface="+mn-ea"/>
                <a:cs typeface="Calibri"/>
              </a:rPr>
              <a:t>EMRO: </a:t>
            </a:r>
            <a:r>
              <a:rPr kumimoji="0" lang="es" sz="1800" b="0" i="0" u="none" strike="noStrike" kern="1200" cap="none" spc="0" normalizeH="0" baseline="0">
                <a:ln>
                  <a:noFill/>
                </a:ln>
                <a:solidFill>
                  <a:srgbClr val="0070C0"/>
                </a:solidFill>
                <a:effectLst/>
                <a:uLnTx/>
                <a:uFillTx/>
                <a:latin typeface="Arial" panose="020B0604020202020204"/>
                <a:ea typeface="+mn-ea"/>
                <a:cs typeface="Calibri"/>
              </a:rPr>
              <a:t>		</a:t>
            </a:r>
            <a:r>
              <a:rPr kumimoji="0" lang="es" sz="1800" b="1" i="0" u="none" strike="noStrike" kern="1200" cap="none" spc="0" normalizeH="0" baseline="0">
                <a:ln>
                  <a:noFill/>
                </a:ln>
                <a:solidFill>
                  <a:srgbClr val="0070C0"/>
                </a:solidFill>
                <a:effectLst/>
                <a:uLnTx/>
                <a:uFillTx/>
                <a:latin typeface="Arial" panose="020B0604020202020204"/>
                <a:ea typeface="+mn-ea"/>
                <a:cs typeface="Calibri"/>
                <a:hlinkClick r:id="rId6"/>
              </a:rPr>
              <a:t>samhourid@who.int</a:t>
            </a:r>
            <a:r>
              <a:rPr kumimoji="0" lang="es" sz="1800" b="1" i="0" u="none" strike="noStrike" kern="1200" cap="none" spc="0" normalizeH="0" baseline="0">
                <a:ln>
                  <a:noFill/>
                </a:ln>
                <a:solidFill>
                  <a:srgbClr val="0070C0"/>
                </a:solidFill>
                <a:effectLst/>
                <a:uLnTx/>
                <a:uFillTx/>
                <a:latin typeface="Arial" panose="020B0604020202020204"/>
                <a:ea typeface="+mn-ea"/>
                <a:cs typeface="Calibri"/>
              </a:rPr>
              <a:t>  </a:t>
            </a:r>
            <a:endParaRPr kumimoji="0" lang="es" sz="18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endParaRP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s" sz="1800" b="0" i="0" u="none" strike="noStrike" kern="1200" cap="none" spc="0" normalizeH="0" baseline="0">
                <a:ln>
                  <a:noFill/>
                </a:ln>
                <a:solidFill>
                  <a:srgbClr val="0070C0"/>
                </a:solidFill>
                <a:effectLst/>
                <a:uLnTx/>
                <a:uFillTx/>
                <a:latin typeface="Arial" panose="020B0604020202020204"/>
                <a:ea typeface="+mn-ea"/>
                <a:cs typeface="Calibri"/>
              </a:rPr>
              <a:t>				</a:t>
            </a:r>
            <a:r>
              <a:rPr kumimoji="0" lang="es" sz="1800" b="1" i="0" u="none" strike="noStrike" kern="1200" cap="none" spc="0" normalizeH="0" baseline="0">
                <a:ln>
                  <a:noFill/>
                </a:ln>
                <a:solidFill>
                  <a:srgbClr val="0070C0"/>
                </a:solidFill>
                <a:effectLst/>
                <a:uLnTx/>
                <a:uFillTx/>
                <a:latin typeface="Arial" panose="020B0604020202020204"/>
                <a:ea typeface="+mn-ea"/>
                <a:cs typeface="Calibri"/>
              </a:rPr>
              <a:t>EURO: </a:t>
            </a:r>
            <a:r>
              <a:rPr kumimoji="0" lang="es" sz="1800" b="0" i="0" u="none" strike="noStrike" kern="1200" cap="none" spc="0" normalizeH="0" baseline="0">
                <a:ln>
                  <a:noFill/>
                </a:ln>
                <a:solidFill>
                  <a:srgbClr val="0070C0"/>
                </a:solidFill>
                <a:effectLst/>
                <a:uLnTx/>
                <a:uFillTx/>
                <a:latin typeface="Arial" panose="020B0604020202020204"/>
                <a:ea typeface="+mn-ea"/>
                <a:cs typeface="Calibri"/>
              </a:rPr>
              <a:t>		</a:t>
            </a:r>
            <a:r>
              <a:rPr kumimoji="0" lang="es" sz="1800" b="1" i="0" u="none" strike="noStrike" kern="1200" cap="none" spc="0" normalizeH="0" baseline="0">
                <a:ln>
                  <a:noFill/>
                </a:ln>
                <a:solidFill>
                  <a:srgbClr val="0070C0"/>
                </a:solidFill>
                <a:effectLst/>
                <a:uLnTx/>
                <a:uFillTx/>
                <a:latin typeface="Arial" panose="020B0604020202020204"/>
                <a:ea typeface="+mn-ea"/>
                <a:cs typeface="Calibri"/>
                <a:hlinkClick r:id="rId7"/>
              </a:rPr>
              <a:t>schmidtt@who.int</a:t>
            </a:r>
            <a:r>
              <a:rPr kumimoji="0" lang="es" sz="1800" b="1" i="0" u="none" strike="noStrike" kern="1200" cap="none" spc="0" normalizeH="0" baseline="0">
                <a:ln>
                  <a:noFill/>
                </a:ln>
                <a:solidFill>
                  <a:srgbClr val="0070C0"/>
                </a:solidFill>
                <a:effectLst/>
                <a:uLnTx/>
                <a:uFillTx/>
                <a:latin typeface="Arial" panose="020B0604020202020204"/>
                <a:ea typeface="+mn-ea"/>
                <a:cs typeface="Calibri"/>
              </a:rPr>
              <a:t>; </a:t>
            </a:r>
            <a:r>
              <a:rPr kumimoji="0" lang="es" sz="1800" b="1" i="0" u="none" strike="noStrike" kern="1200" cap="none" spc="0" normalizeH="0" baseline="0">
                <a:ln>
                  <a:noFill/>
                </a:ln>
                <a:solidFill>
                  <a:srgbClr val="0070C0"/>
                </a:solidFill>
                <a:effectLst/>
                <a:uLnTx/>
                <a:uFillTx/>
                <a:latin typeface="Arial" panose="020B0604020202020204"/>
                <a:ea typeface="+mn-ea"/>
                <a:cs typeface="Calibri"/>
                <a:hlinkClick r:id="rId8"/>
              </a:rPr>
              <a:t>rashforda@who.int</a:t>
            </a:r>
            <a:r>
              <a:rPr kumimoji="0" lang="es" sz="1800" b="1" i="0" u="none" strike="noStrike" kern="1200" cap="none" spc="0" normalizeH="0" baseline="0">
                <a:ln>
                  <a:noFill/>
                </a:ln>
                <a:solidFill>
                  <a:srgbClr val="0070C0"/>
                </a:solidFill>
                <a:effectLst/>
                <a:uLnTx/>
                <a:uFillTx/>
                <a:latin typeface="Arial" panose="020B0604020202020204"/>
                <a:ea typeface="+mn-ea"/>
                <a:cs typeface="Calibri"/>
              </a:rPr>
              <a:t> </a:t>
            </a:r>
            <a:endParaRPr kumimoji="0" lang="es" sz="18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endParaRP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s" sz="1800" b="0" i="0" u="none" strike="noStrike" kern="1200" cap="none" spc="0" normalizeH="0" baseline="0">
                <a:ln>
                  <a:noFill/>
                </a:ln>
                <a:solidFill>
                  <a:srgbClr val="0070C0"/>
                </a:solidFill>
                <a:effectLst/>
                <a:uLnTx/>
                <a:uFillTx/>
                <a:latin typeface="Arial" panose="020B0604020202020204"/>
                <a:ea typeface="+mn-ea"/>
                <a:cs typeface="Calibri"/>
              </a:rPr>
              <a:t>				</a:t>
            </a:r>
            <a:r>
              <a:rPr kumimoji="0" lang="es" sz="1800" b="1" i="0" u="none" strike="noStrike" kern="1200" cap="none" spc="0" normalizeH="0" baseline="0">
                <a:ln>
                  <a:noFill/>
                </a:ln>
                <a:solidFill>
                  <a:srgbClr val="0070C0"/>
                </a:solidFill>
                <a:effectLst/>
                <a:uLnTx/>
                <a:uFillTx/>
                <a:latin typeface="Arial" panose="020B0604020202020204"/>
                <a:ea typeface="+mn-ea"/>
                <a:cs typeface="Calibri"/>
              </a:rPr>
              <a:t>PAHO: </a:t>
            </a:r>
            <a:r>
              <a:rPr kumimoji="0" lang="es" sz="1800" b="0" i="0" u="none" strike="noStrike" kern="1200" cap="none" spc="0" normalizeH="0" baseline="0">
                <a:ln>
                  <a:noFill/>
                </a:ln>
                <a:solidFill>
                  <a:srgbClr val="0070C0"/>
                </a:solidFill>
                <a:effectLst/>
                <a:uLnTx/>
                <a:uFillTx/>
                <a:latin typeface="Arial" panose="020B0604020202020204"/>
                <a:ea typeface="+mn-ea"/>
                <a:cs typeface="Calibri"/>
              </a:rPr>
              <a:t>		</a:t>
            </a:r>
            <a:r>
              <a:rPr kumimoji="0" lang="es" sz="1800" b="1" i="0" u="none" strike="noStrike" kern="1200" cap="none" spc="0" normalizeH="0" baseline="0">
                <a:ln>
                  <a:noFill/>
                </a:ln>
                <a:solidFill>
                  <a:srgbClr val="0070C0"/>
                </a:solidFill>
                <a:effectLst/>
                <a:uLnTx/>
                <a:uFillTx/>
                <a:latin typeface="Arial" panose="020B0604020202020204"/>
                <a:ea typeface="+mn-ea"/>
                <a:cs typeface="Calibri"/>
                <a:hlinkClick r:id="rId9"/>
              </a:rPr>
              <a:t>andragro@paho.org</a:t>
            </a:r>
            <a:r>
              <a:rPr kumimoji="0" lang="es" sz="1800" b="1" i="0" u="none" strike="noStrike" kern="1200" cap="none" spc="0" normalizeH="0" baseline="0">
                <a:ln>
                  <a:noFill/>
                </a:ln>
                <a:solidFill>
                  <a:srgbClr val="0070C0"/>
                </a:solidFill>
                <a:effectLst/>
                <a:uLnTx/>
                <a:uFillTx/>
                <a:latin typeface="Arial" panose="020B0604020202020204"/>
                <a:ea typeface="+mn-ea"/>
                <a:cs typeface="Calibri"/>
              </a:rPr>
              <a:t> </a:t>
            </a:r>
            <a:endParaRPr kumimoji="0" lang="es" sz="18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endParaRP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s" sz="1800" b="0" i="0" u="none" strike="noStrike" kern="1200" cap="none" spc="0" normalizeH="0" baseline="0">
                <a:ln>
                  <a:noFill/>
                </a:ln>
                <a:solidFill>
                  <a:srgbClr val="0070C0"/>
                </a:solidFill>
                <a:effectLst/>
                <a:uLnTx/>
                <a:uFillTx/>
                <a:latin typeface="Arial" panose="020B0604020202020204"/>
                <a:ea typeface="+mn-ea"/>
                <a:cs typeface="Calibri"/>
              </a:rPr>
              <a:t>				</a:t>
            </a:r>
            <a:r>
              <a:rPr kumimoji="0" lang="es" sz="1800" b="1" i="0" u="none" strike="noStrike" kern="1200" cap="none" spc="0" normalizeH="0" baseline="0">
                <a:ln>
                  <a:noFill/>
                </a:ln>
                <a:solidFill>
                  <a:srgbClr val="0070C0"/>
                </a:solidFill>
                <a:effectLst/>
                <a:uLnTx/>
                <a:uFillTx/>
                <a:latin typeface="Arial" panose="020B0604020202020204"/>
                <a:ea typeface="+mn-ea"/>
                <a:cs typeface="Calibri"/>
              </a:rPr>
              <a:t>SEARO: </a:t>
            </a:r>
            <a:r>
              <a:rPr kumimoji="0" lang="es" sz="1800" b="0" i="0" u="none" strike="noStrike" kern="1200" cap="none" spc="0" normalizeH="0" baseline="0">
                <a:ln>
                  <a:noFill/>
                </a:ln>
                <a:solidFill>
                  <a:srgbClr val="0070C0"/>
                </a:solidFill>
                <a:effectLst/>
                <a:uLnTx/>
                <a:uFillTx/>
                <a:latin typeface="Arial" panose="020B0604020202020204"/>
                <a:ea typeface="+mn-ea"/>
                <a:cs typeface="Calibri"/>
              </a:rPr>
              <a:t>	</a:t>
            </a:r>
            <a:r>
              <a:rPr kumimoji="0" lang="es" sz="1800" b="1" i="0" u="none" strike="noStrike" kern="1200" cap="none" spc="0" normalizeH="0" baseline="0">
                <a:ln>
                  <a:noFill/>
                </a:ln>
                <a:solidFill>
                  <a:prstClr val="black"/>
                </a:solidFill>
                <a:effectLst/>
                <a:uLnTx/>
                <a:uFillTx/>
                <a:latin typeface="Arial" panose="020B0604020202020204"/>
                <a:ea typeface="+mn-lt"/>
                <a:cs typeface="Arial" panose="020B0604020202020204"/>
                <a:hlinkClick r:id="rId10"/>
              </a:rPr>
              <a:t>katom@who.int</a:t>
            </a:r>
            <a:r>
              <a:rPr kumimoji="0" lang="es" sz="1800" b="1" i="0" u="none" strike="noStrike" kern="1200" cap="none" spc="0" normalizeH="0" baseline="0">
                <a:ln>
                  <a:noFill/>
                </a:ln>
                <a:solidFill>
                  <a:prstClr val="black"/>
                </a:solidFill>
                <a:effectLst/>
                <a:uLnTx/>
                <a:uFillTx/>
                <a:latin typeface="Arial" panose="020B0604020202020204"/>
                <a:ea typeface="+mn-lt"/>
                <a:cs typeface="Arial" panose="020B0604020202020204"/>
              </a:rPr>
              <a:t>; </a:t>
            </a:r>
            <a:r>
              <a:rPr kumimoji="0" lang="es" sz="1800" b="1" i="0" u="none" strike="noStrike" kern="1200" cap="none" spc="0" normalizeH="0" baseline="0">
                <a:ln>
                  <a:noFill/>
                </a:ln>
                <a:solidFill>
                  <a:srgbClr val="0070C0"/>
                </a:solidFill>
                <a:effectLst/>
                <a:uLnTx/>
                <a:uFillTx/>
                <a:latin typeface="Arial" panose="020B0604020202020204"/>
                <a:ea typeface="+mn-lt"/>
                <a:cs typeface="Calibri"/>
                <a:hlinkClick r:id="rId11"/>
              </a:rPr>
              <a:t>htikem</a:t>
            </a:r>
            <a:r>
              <a:rPr kumimoji="0" lang="es" sz="1800" b="1" i="0" u="none" strike="noStrike" kern="1200" cap="none" spc="0" normalizeH="0" baseline="0">
                <a:ln>
                  <a:noFill/>
                </a:ln>
                <a:solidFill>
                  <a:srgbClr val="0070C0"/>
                </a:solidFill>
                <a:effectLst/>
                <a:uLnTx/>
                <a:uFillTx/>
                <a:latin typeface="Arial" panose="020B0604020202020204"/>
                <a:ea typeface="+mn-ea"/>
                <a:cs typeface="Calibri"/>
                <a:hlinkClick r:id="rId11"/>
              </a:rPr>
              <a:t>@who.int</a:t>
            </a:r>
            <a:r>
              <a:rPr kumimoji="0" lang="es" sz="1800" b="1" i="0" u="none" strike="noStrike" kern="1200" cap="none" spc="0" normalizeH="0" baseline="0">
                <a:ln>
                  <a:noFill/>
                </a:ln>
                <a:solidFill>
                  <a:srgbClr val="0070C0"/>
                </a:solidFill>
                <a:effectLst/>
                <a:uLnTx/>
                <a:uFillTx/>
                <a:latin typeface="Arial" panose="020B0604020202020204"/>
                <a:ea typeface="+mn-ea"/>
                <a:cs typeface="Calibri"/>
              </a:rPr>
              <a:t>  </a:t>
            </a:r>
            <a:endParaRPr kumimoji="0" lang="es" sz="18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endParaRP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s" sz="1800" b="0" i="0" u="none" strike="noStrike" kern="1200" cap="none" spc="0" normalizeH="0" baseline="0">
                <a:ln>
                  <a:noFill/>
                </a:ln>
                <a:solidFill>
                  <a:srgbClr val="0070C0"/>
                </a:solidFill>
                <a:effectLst/>
                <a:uLnTx/>
                <a:uFillTx/>
                <a:latin typeface="Arial" panose="020B0604020202020204"/>
                <a:ea typeface="+mn-ea"/>
                <a:cs typeface="Calibri"/>
              </a:rPr>
              <a:t>				</a:t>
            </a:r>
            <a:r>
              <a:rPr kumimoji="0" lang="es" sz="1800" b="1" i="0" u="none" strike="noStrike" kern="1200" cap="none" spc="0" normalizeH="0" baseline="0">
                <a:ln>
                  <a:noFill/>
                </a:ln>
                <a:solidFill>
                  <a:srgbClr val="0070C0"/>
                </a:solidFill>
                <a:effectLst/>
                <a:uLnTx/>
                <a:uFillTx/>
                <a:latin typeface="Arial" panose="020B0604020202020204"/>
                <a:ea typeface="+mn-ea"/>
                <a:cs typeface="Calibri"/>
              </a:rPr>
              <a:t>WPRO: </a:t>
            </a:r>
            <a:r>
              <a:rPr kumimoji="0" lang="es" sz="1800" b="0" i="0" u="none" strike="noStrike" kern="1200" cap="none" spc="0" normalizeH="0" baseline="0">
                <a:ln>
                  <a:noFill/>
                </a:ln>
                <a:solidFill>
                  <a:srgbClr val="0070C0"/>
                </a:solidFill>
                <a:effectLst/>
                <a:uLnTx/>
                <a:uFillTx/>
                <a:latin typeface="Arial" panose="020B0604020202020204"/>
                <a:ea typeface="+mn-ea"/>
                <a:cs typeface="Calibri"/>
              </a:rPr>
              <a:t>		</a:t>
            </a:r>
            <a:r>
              <a:rPr kumimoji="0" lang="es" sz="1800" b="1" i="0" u="none" strike="noStrike" kern="1200" cap="none" spc="0" normalizeH="0" baseline="0">
                <a:ln>
                  <a:noFill/>
                </a:ln>
                <a:solidFill>
                  <a:srgbClr val="0070C0"/>
                </a:solidFill>
                <a:effectLst/>
                <a:uLnTx/>
                <a:uFillTx/>
                <a:latin typeface="Arial" panose="020B0604020202020204"/>
                <a:ea typeface="+mn-ea"/>
                <a:cs typeface="Calibri"/>
                <a:hlinkClick r:id="rId12"/>
              </a:rPr>
              <a:t>eshofoniea@who.int</a:t>
            </a:r>
            <a:r>
              <a:rPr kumimoji="0" lang="es" sz="1800" b="1" i="0" u="none" strike="noStrike" kern="1200" cap="none" spc="0" normalizeH="0" baseline="0">
                <a:ln>
                  <a:noFill/>
                </a:ln>
                <a:solidFill>
                  <a:srgbClr val="0070C0"/>
                </a:solidFill>
                <a:effectLst/>
                <a:uLnTx/>
                <a:uFillTx/>
                <a:latin typeface="Arial" panose="020B0604020202020204"/>
                <a:ea typeface="+mn-ea"/>
                <a:cs typeface="Calibri"/>
              </a:rPr>
              <a:t>;  </a:t>
            </a:r>
            <a:endParaRPr kumimoji="0" lang="es" sz="18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endParaRPr>
          </a:p>
        </p:txBody>
      </p:sp>
      <p:sp>
        <p:nvSpPr>
          <p:cNvPr id="15" name="Rectangle: Rounded Corners 14">
            <a:extLst>
              <a:ext uri="{FF2B5EF4-FFF2-40B4-BE49-F238E27FC236}">
                <a16:creationId xmlns:a16="http://schemas.microsoft.com/office/drawing/2014/main" id="{8C6D610C-26D0-4FA3-8062-200749C0C412}"/>
              </a:ext>
            </a:extLst>
          </p:cNvPr>
          <p:cNvSpPr/>
          <p:nvPr/>
        </p:nvSpPr>
        <p:spPr>
          <a:xfrm>
            <a:off x="4918924" y="4381796"/>
            <a:ext cx="2466240"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 sz="1800" b="1" i="0" u="none" strike="noStrike" kern="1200" cap="none" spc="0" normalizeH="0" baseline="0">
                <a:ln>
                  <a:noFill/>
                </a:ln>
                <a:solidFill>
                  <a:prstClr val="black"/>
                </a:solidFill>
                <a:effectLst/>
                <a:uLnTx/>
                <a:uFillTx/>
                <a:latin typeface="Arial" panose="020B0604020202020204"/>
                <a:ea typeface="+mn-ea"/>
                <a:cs typeface="+mn-cs"/>
              </a:rPr>
              <a:t>Más información sobre el coronavirus</a:t>
            </a:r>
          </a:p>
        </p:txBody>
      </p:sp>
      <p:pic>
        <p:nvPicPr>
          <p:cNvPr id="16" name="Picture 15">
            <a:hlinkClick r:id="rId13"/>
            <a:extLst>
              <a:ext uri="{FF2B5EF4-FFF2-40B4-BE49-F238E27FC236}">
                <a16:creationId xmlns:a16="http://schemas.microsoft.com/office/drawing/2014/main" id="{BD923BB1-F5AD-406F-BBD9-A8E464A1FDE4}"/>
              </a:ext>
            </a:extLst>
          </p:cNvPr>
          <p:cNvPicPr>
            <a:picLocks noChangeAspect="1"/>
          </p:cNvPicPr>
          <p:nvPr/>
        </p:nvPicPr>
        <p:blipFill>
          <a:blip r:embed="rId14" cstate="email">
            <a:alphaModFix/>
            <a:extLst>
              <a:ext uri="{28A0092B-C50C-407E-A947-70E740481C1C}">
                <a14:useLocalDpi xmlns:a14="http://schemas.microsoft.com/office/drawing/2010/main"/>
              </a:ext>
            </a:extLst>
          </a:blip>
          <a:stretch>
            <a:fillRect/>
          </a:stretch>
        </p:blipFill>
        <p:spPr>
          <a:xfrm>
            <a:off x="5633959" y="5090038"/>
            <a:ext cx="1036171" cy="1063135"/>
          </a:xfrm>
          <a:prstGeom prst="rect">
            <a:avLst/>
          </a:prstGeom>
        </p:spPr>
      </p:pic>
      <p:sp>
        <p:nvSpPr>
          <p:cNvPr id="17" name="TextBox 16">
            <a:extLst>
              <a:ext uri="{FF2B5EF4-FFF2-40B4-BE49-F238E27FC236}">
                <a16:creationId xmlns:a16="http://schemas.microsoft.com/office/drawing/2014/main" id="{CC06E5A8-EA35-4F91-A6BE-270512AABBE5}"/>
              </a:ext>
            </a:extLst>
          </p:cNvPr>
          <p:cNvSpPr txBox="1"/>
          <p:nvPr/>
        </p:nvSpPr>
        <p:spPr>
          <a:xfrm>
            <a:off x="5452597" y="6227798"/>
            <a:ext cx="1398895"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es" sz="1400" b="1" i="0" u="none" strike="noStrike" kern="1200" cap="none" spc="0" normalizeH="0" baseline="0">
                <a:ln>
                  <a:noFill/>
                </a:ln>
                <a:solidFill>
                  <a:srgbClr val="0070C0"/>
                </a:solidFill>
                <a:effectLst/>
                <a:uLnTx/>
                <a:uFillTx/>
                <a:latin typeface="Arial" panose="020B0604020202020204"/>
                <a:ea typeface="+mn-ea"/>
                <a:cs typeface="Calibri" panose="020F0502020204030204" pitchFamily="34" charset="0"/>
              </a:rPr>
              <a:t>Escanee o haga clic en él</a:t>
            </a:r>
          </a:p>
        </p:txBody>
      </p:sp>
      <p:sp>
        <p:nvSpPr>
          <p:cNvPr id="19" name="Rectangle: Rounded Corners 18">
            <a:extLst>
              <a:ext uri="{FF2B5EF4-FFF2-40B4-BE49-F238E27FC236}">
                <a16:creationId xmlns:a16="http://schemas.microsoft.com/office/drawing/2014/main" id="{143DD285-C321-4EA7-9111-A30C5465E894}"/>
              </a:ext>
            </a:extLst>
          </p:cNvPr>
          <p:cNvSpPr/>
          <p:nvPr/>
        </p:nvSpPr>
        <p:spPr>
          <a:xfrm>
            <a:off x="8598249" y="4381795"/>
            <a:ext cx="2466240"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tabLst>
                <a:tab pos="1882775" algn="r"/>
              </a:tabLst>
              <a:defRPr/>
            </a:pPr>
            <a:r>
              <a:rPr kumimoji="0" lang="es" sz="1800" b="1" i="0" u="none" strike="noStrike" kern="1200" cap="none" spc="0" normalizeH="0" baseline="0">
                <a:ln>
                  <a:noFill/>
                </a:ln>
                <a:solidFill>
                  <a:prstClr val="black"/>
                </a:solidFill>
                <a:effectLst/>
                <a:uLnTx/>
                <a:uFillTx/>
                <a:latin typeface="Arial" panose="020B0604020202020204"/>
                <a:ea typeface="+mn-ea"/>
                <a:cs typeface="+mn-cs"/>
              </a:rPr>
              <a:t>Recursos para los ejercicios de simulación de la OMS</a:t>
            </a:r>
          </a:p>
        </p:txBody>
      </p:sp>
      <p:pic>
        <p:nvPicPr>
          <p:cNvPr id="4" name="Picture 3">
            <a:hlinkClick r:id="rId15"/>
            <a:extLst>
              <a:ext uri="{FF2B5EF4-FFF2-40B4-BE49-F238E27FC236}">
                <a16:creationId xmlns:a16="http://schemas.microsoft.com/office/drawing/2014/main" id="{8D4128EA-2D55-489B-A288-BCFD7174DEE5}"/>
              </a:ext>
            </a:extLst>
          </p:cNvPr>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9271436" y="5064618"/>
            <a:ext cx="1119866" cy="1113974"/>
          </a:xfrm>
          <a:prstGeom prst="rect">
            <a:avLst/>
          </a:prstGeom>
        </p:spPr>
      </p:pic>
      <p:sp>
        <p:nvSpPr>
          <p:cNvPr id="20" name="TextBox 19">
            <a:extLst>
              <a:ext uri="{FF2B5EF4-FFF2-40B4-BE49-F238E27FC236}">
                <a16:creationId xmlns:a16="http://schemas.microsoft.com/office/drawing/2014/main" id="{8C6E2D8B-9E90-47C9-847D-B1B528939382}"/>
              </a:ext>
            </a:extLst>
          </p:cNvPr>
          <p:cNvSpPr txBox="1"/>
          <p:nvPr/>
        </p:nvSpPr>
        <p:spPr>
          <a:xfrm>
            <a:off x="9131922" y="6227798"/>
            <a:ext cx="1398895"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es" sz="1400" b="1" i="0" u="none" strike="noStrike" kern="1200" cap="none" spc="0" normalizeH="0" baseline="0">
                <a:ln>
                  <a:noFill/>
                </a:ln>
                <a:solidFill>
                  <a:srgbClr val="0070C0"/>
                </a:solidFill>
                <a:effectLst/>
                <a:uLnTx/>
                <a:uFillTx/>
                <a:latin typeface="Arial" panose="020B0604020202020204"/>
                <a:ea typeface="+mn-ea"/>
                <a:cs typeface="Calibri" panose="020F0502020204030204" pitchFamily="34" charset="0"/>
              </a:rPr>
              <a:t>Escanee o haga clic en él</a:t>
            </a:r>
          </a:p>
        </p:txBody>
      </p:sp>
    </p:spTree>
    <p:extLst>
      <p:ext uri="{BB962C8B-B14F-4D97-AF65-F5344CB8AC3E}">
        <p14:creationId xmlns:p14="http://schemas.microsoft.com/office/powerpoint/2010/main" val="5309898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hlinkClick r:id="rId3"/>
            <a:extLst>
              <a:ext uri="{FF2B5EF4-FFF2-40B4-BE49-F238E27FC236}">
                <a16:creationId xmlns:a16="http://schemas.microsoft.com/office/drawing/2014/main" id="{DC4FB458-8FA3-4BC1-8A0D-FC385CD0C48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482479" y="5629257"/>
            <a:ext cx="1819796" cy="745309"/>
          </a:xfrm>
          <a:prstGeom prst="rect">
            <a:avLst/>
          </a:prstGeom>
        </p:spPr>
      </p:pic>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p:txBody>
          <a:bodyPr>
            <a:normAutofit fontScale="90000"/>
          </a:bodyPr>
          <a:lstStyle/>
          <a:p>
            <a:pPr algn="l" rtl="0"/>
            <a:r>
              <a:rPr lang="es" b="1" i="0" u="none" baseline="0"/>
              <a:t>Último informe de situación elaborado por la OMS</a:t>
            </a:r>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pPr algn="l" rtl="0"/>
            <a:fld id="{7EA682B2-33C9-4D4F-9A18-C7D5F7FE2751}" type="datetime3">
              <a:rPr lang="es-ES"/>
              <a:t>22.12.20</a:t>
            </a:fld>
            <a:endParaRPr lang="es"/>
          </a:p>
        </p:txBody>
      </p:sp>
      <p:pic>
        <p:nvPicPr>
          <p:cNvPr id="8" name="Picture 7">
            <a:hlinkClick r:id="rId3"/>
            <a:extLst>
              <a:ext uri="{FF2B5EF4-FFF2-40B4-BE49-F238E27FC236}">
                <a16:creationId xmlns:a16="http://schemas.microsoft.com/office/drawing/2014/main" id="{9189C7DF-0451-4293-B040-91EBEF0391B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084559" y="1726325"/>
            <a:ext cx="2615637" cy="3405349"/>
          </a:xfrm>
          <a:prstGeom prst="roundRect">
            <a:avLst>
              <a:gd name="adj" fmla="val 6425"/>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10" name="Rectangle 9">
            <a:extLst>
              <a:ext uri="{FF2B5EF4-FFF2-40B4-BE49-F238E27FC236}">
                <a16:creationId xmlns:a16="http://schemas.microsoft.com/office/drawing/2014/main" id="{04F871DA-2632-4765-A38B-969A64757D61}"/>
              </a:ext>
            </a:extLst>
          </p:cNvPr>
          <p:cNvSpPr/>
          <p:nvPr/>
        </p:nvSpPr>
        <p:spPr>
          <a:xfrm>
            <a:off x="7089286" y="997974"/>
            <a:ext cx="4967650" cy="707886"/>
          </a:xfrm>
          <a:prstGeom prst="rect">
            <a:avLst/>
          </a:prstGeom>
        </p:spPr>
        <p:txBody>
          <a:bodyPr wrap="square">
            <a:spAutoFit/>
          </a:bodyPr>
          <a:lstStyle/>
          <a:p>
            <a:pPr algn="ctr" rtl="0"/>
            <a:r>
              <a:rPr lang="es" sz="2000" b="1" i="0" u="none" baseline="0" dirty="0"/>
              <a:t>La situación está cambiando rápidamente.</a:t>
            </a:r>
          </a:p>
          <a:p>
            <a:pPr algn="ctr" rtl="0"/>
            <a:r>
              <a:rPr lang="es" sz="2000" b="0" i="0" u="none" baseline="0" dirty="0"/>
              <a:t>Lea el último informe de situación elaborado por la OMS.</a:t>
            </a:r>
          </a:p>
        </p:txBody>
      </p:sp>
      <p:sp>
        <p:nvSpPr>
          <p:cNvPr id="3" name="Rectangle 2">
            <a:extLst>
              <a:ext uri="{FF2B5EF4-FFF2-40B4-BE49-F238E27FC236}">
                <a16:creationId xmlns:a16="http://schemas.microsoft.com/office/drawing/2014/main" id="{4C2D76FA-52E5-4517-B5DD-B2567B4D6473}"/>
              </a:ext>
            </a:extLst>
          </p:cNvPr>
          <p:cNvSpPr/>
          <p:nvPr/>
        </p:nvSpPr>
        <p:spPr>
          <a:xfrm>
            <a:off x="276672" y="4372357"/>
            <a:ext cx="6096000" cy="2308324"/>
          </a:xfrm>
          <a:prstGeom prst="rect">
            <a:avLst/>
          </a:prstGeom>
        </p:spPr>
        <p:txBody>
          <a:bodyPr>
            <a:spAutoFit/>
          </a:bodyPr>
          <a:lstStyle/>
          <a:p>
            <a:pPr lvl="0" algn="l" rtl="0" fontAlgn="b"/>
            <a:r>
              <a:rPr lang="es" sz="1600" b="1" i="0" u="none" baseline="0" dirty="0">
                <a:solidFill>
                  <a:prstClr val="black"/>
                </a:solidFill>
              </a:rPr>
              <a:t>Antecedentes</a:t>
            </a:r>
          </a:p>
          <a:p>
            <a:pPr lvl="0" algn="just" rtl="0"/>
            <a:r>
              <a:rPr lang="es" sz="1600" b="0" i="0" u="none" baseline="0" dirty="0">
                <a:solidFill>
                  <a:prstClr val="black"/>
                </a:solidFill>
              </a:rPr>
              <a:t>Varias empresas en muchos países participan actualmente en la investigación y el desarrollo de una nueva vacuna.   Actualmente hay al menos tres vacunas experimentales viables y muchas más en fases más tempranas de su desarrollo.   Las vacunas serán un instrumento fundamental para inhibir la propagación de la COVID-19; ahora bien, se utilizarán junto con métodos de eficacia demostrada, como cubrirse el rostro, aplicar prácticas de higiene y respetar el distanciamiento físico.</a:t>
            </a:r>
          </a:p>
          <a:p>
            <a:pPr lvl="0" algn="l" rtl="0"/>
            <a:endParaRPr lang="es" sz="1600" dirty="0">
              <a:solidFill>
                <a:prstClr val="black"/>
              </a:solidFill>
            </a:endParaRPr>
          </a:p>
        </p:txBody>
      </p:sp>
      <p:pic>
        <p:nvPicPr>
          <p:cNvPr id="5" name="Picture 4">
            <a:extLst>
              <a:ext uri="{FF2B5EF4-FFF2-40B4-BE49-F238E27FC236}">
                <a16:creationId xmlns:a16="http://schemas.microsoft.com/office/drawing/2014/main" id="{D0C7AF10-8FE2-4ED6-92AB-8D07B22550D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77832" y="848000"/>
            <a:ext cx="4871126" cy="3249450"/>
          </a:xfrm>
          <a:prstGeom prst="rect">
            <a:avLst/>
          </a:prstGeom>
        </p:spPr>
      </p:pic>
    </p:spTree>
    <p:extLst>
      <p:ext uri="{BB962C8B-B14F-4D97-AF65-F5344CB8AC3E}">
        <p14:creationId xmlns:p14="http://schemas.microsoft.com/office/powerpoint/2010/main" val="33828750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pPr algn="l" rtl="0"/>
            <a:r>
              <a:rPr lang="es" b="1" i="0" u="none" baseline="0"/>
              <a:t>Antecedentes - COVAX</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pPr algn="l" rtl="0"/>
            <a:fld id="{7EA682B2-33C9-4D4F-9A18-C7D5F7FE2751}" type="datetime3">
              <a:rPr lang="es-ES"/>
              <a:t>22.12.20</a:t>
            </a:fld>
            <a:endParaRPr lang="es"/>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127726" y="709493"/>
            <a:ext cx="5840456" cy="5715000"/>
          </a:xfrm>
          <a:solidFill>
            <a:schemeClr val="tx2">
              <a:lumMod val="20000"/>
              <a:lumOff val="80000"/>
            </a:schemeClr>
          </a:solidFill>
        </p:spPr>
        <p:txBody>
          <a:bodyPr anchor="ctr">
            <a:noAutofit/>
          </a:bodyPr>
          <a:lstStyle/>
          <a:p>
            <a:pPr marL="0" indent="0" algn="l" rtl="0">
              <a:lnSpc>
                <a:spcPct val="100000"/>
              </a:lnSpc>
              <a:buNone/>
            </a:pPr>
            <a:r>
              <a:rPr lang="es" sz="1400" b="1" i="0" u="none" baseline="0"/>
              <a:t>La Iniciativa COVAX</a:t>
            </a:r>
            <a:endParaRPr lang="es" sz="1400"/>
          </a:p>
          <a:p>
            <a:pPr algn="l" rtl="0">
              <a:lnSpc>
                <a:spcPct val="100000"/>
              </a:lnSpc>
            </a:pPr>
            <a:r>
              <a:rPr lang="es" sz="1400" b="0" i="0" u="none" baseline="0"/>
              <a:t>COVAX es el pilar de las vacunas del Acelerador del acceso a las herramientas contra la COVID-19 (Acelerador ACT).</a:t>
            </a:r>
          </a:p>
          <a:p>
            <a:pPr algn="l" rtl="0">
              <a:lnSpc>
                <a:spcPct val="100000"/>
              </a:lnSpc>
            </a:pPr>
            <a:r>
              <a:rPr lang="es" sz="1400" b="0" i="0" u="none" baseline="0"/>
              <a:t>El Acelerador ACT constituye una iniciativa mundial de colaboración innovadora para acelerar el desarrollo, la producción y el acceso equitativo a las pruebas, los tratamientos y las vacunas para la COVID-19. </a:t>
            </a:r>
          </a:p>
          <a:p>
            <a:pPr algn="l" rtl="0">
              <a:lnSpc>
                <a:spcPct val="100000"/>
              </a:lnSpc>
            </a:pPr>
            <a:r>
              <a:rPr lang="es" sz="1400" b="0" i="0" u="none" baseline="0"/>
              <a:t>Su objetivo es acelerar el desarrollo y la fabricación de las vacunas contra la COVID-19, y garantizar un acceso justo y equitativo para todos los países del mundo.</a:t>
            </a:r>
          </a:p>
          <a:p>
            <a:pPr algn="l" rtl="0">
              <a:lnSpc>
                <a:spcPct val="100000"/>
              </a:lnSpc>
            </a:pPr>
            <a:endParaRPr lang="es" sz="1400"/>
          </a:p>
          <a:p>
            <a:pPr marL="0" indent="0" algn="l" rtl="0">
              <a:lnSpc>
                <a:spcPct val="100000"/>
              </a:lnSpc>
              <a:buNone/>
            </a:pPr>
            <a:r>
              <a:rPr lang="es" sz="1400" b="1" i="0" u="none" baseline="0"/>
              <a:t>Qué ofrece COVAX</a:t>
            </a:r>
          </a:p>
          <a:p>
            <a:pPr algn="l" rtl="0">
              <a:lnSpc>
                <a:spcPct val="100000"/>
              </a:lnSpc>
            </a:pPr>
            <a:endParaRPr lang="es" sz="1400"/>
          </a:p>
          <a:p>
            <a:pPr algn="l" rtl="0">
              <a:lnSpc>
                <a:spcPct val="100000"/>
              </a:lnSpc>
            </a:pPr>
            <a:r>
              <a:rPr lang="es" sz="1400" b="0" i="0" u="none" baseline="0"/>
              <a:t>Dosis para al menos el 20% de la población de los países</a:t>
            </a:r>
          </a:p>
          <a:p>
            <a:pPr algn="l" rtl="0">
              <a:lnSpc>
                <a:spcPct val="100000"/>
              </a:lnSpc>
            </a:pPr>
            <a:r>
              <a:rPr lang="es" sz="1400" b="0" i="0" u="none" baseline="0"/>
              <a:t>Cartera de vacunas diversa y con una gestión activa</a:t>
            </a:r>
          </a:p>
          <a:p>
            <a:pPr algn="l" rtl="0">
              <a:lnSpc>
                <a:spcPct val="100000"/>
              </a:lnSpc>
            </a:pPr>
            <a:r>
              <a:rPr lang="es" sz="1400" b="0" i="0" u="none" baseline="0"/>
              <a:t>Administración de las vacunas en cuanto estén disponibles</a:t>
            </a:r>
          </a:p>
          <a:p>
            <a:pPr algn="l" rtl="0">
              <a:lnSpc>
                <a:spcPct val="100000"/>
              </a:lnSpc>
            </a:pPr>
            <a:r>
              <a:rPr lang="es" sz="1400" b="0" i="0" u="none" baseline="0"/>
              <a:t>Fin de la fase aguda de la pandemia</a:t>
            </a:r>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rtl="0"/>
            <a:endParaRPr lang="e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rtl="0"/>
            <a:endParaRPr lang="es"/>
          </a:p>
        </p:txBody>
      </p:sp>
      <p:sp>
        <p:nvSpPr>
          <p:cNvPr id="11" name="TextBox 10">
            <a:extLst>
              <a:ext uri="{FF2B5EF4-FFF2-40B4-BE49-F238E27FC236}">
                <a16:creationId xmlns:a16="http://schemas.microsoft.com/office/drawing/2014/main" id="{EFEC42E4-D28A-4D70-8CEF-0771D74B8BD4}"/>
              </a:ext>
            </a:extLst>
          </p:cNvPr>
          <p:cNvSpPr txBox="1"/>
          <p:nvPr/>
        </p:nvSpPr>
        <p:spPr>
          <a:xfrm>
            <a:off x="8154444" y="104238"/>
            <a:ext cx="4471792" cy="338554"/>
          </a:xfrm>
          <a:prstGeom prst="rect">
            <a:avLst/>
          </a:prstGeom>
          <a:noFill/>
        </p:spPr>
        <p:txBody>
          <a:bodyPr wrap="square" rtlCol="0">
            <a:spAutoFit/>
          </a:bodyPr>
          <a:lstStyle/>
          <a:p>
            <a:pPr algn="l" rtl="0">
              <a:spcBef>
                <a:spcPts val="700"/>
              </a:spcBef>
              <a:buClr>
                <a:srgbClr val="DD8047"/>
              </a:buClr>
              <a:buSzPct val="60000"/>
            </a:pPr>
            <a:r>
              <a:rPr lang="es" sz="1600" b="1" i="0" u="none" baseline="0" dirty="0">
                <a:solidFill>
                  <a:schemeClr val="bg1"/>
                </a:solidFill>
                <a:latin typeface="Arial Black" panose="020B0A04020102020204" pitchFamily="34" charset="0"/>
              </a:rPr>
              <a:t>SOLO CON FINES DE SIMULACIÓN</a:t>
            </a:r>
          </a:p>
        </p:txBody>
      </p:sp>
      <p:sp>
        <p:nvSpPr>
          <p:cNvPr id="5" name="Rectangle 4">
            <a:extLst>
              <a:ext uri="{FF2B5EF4-FFF2-40B4-BE49-F238E27FC236}">
                <a16:creationId xmlns:a16="http://schemas.microsoft.com/office/drawing/2014/main" id="{EBF9F3F3-04EF-487A-AE50-62A49F17C48C}"/>
              </a:ext>
            </a:extLst>
          </p:cNvPr>
          <p:cNvSpPr/>
          <p:nvPr/>
        </p:nvSpPr>
        <p:spPr>
          <a:xfrm>
            <a:off x="7366577" y="5543011"/>
            <a:ext cx="3480440" cy="369332"/>
          </a:xfrm>
          <a:prstGeom prst="rect">
            <a:avLst/>
          </a:prstGeom>
        </p:spPr>
        <p:txBody>
          <a:bodyPr wrap="none">
            <a:spAutoFit/>
          </a:bodyPr>
          <a:lstStyle/>
          <a:p>
            <a:pPr algn="l" rtl="0"/>
            <a:r>
              <a:rPr lang="es" b="0" i="0" u="none" baseline="0">
                <a:hlinkClick r:id="rId4"/>
              </a:rPr>
              <a:t>https://youtu.be/5opR6x6NMpQ</a:t>
            </a:r>
            <a:r>
              <a:rPr lang="es" b="0" i="0" u="none" baseline="0"/>
              <a:t> </a:t>
            </a:r>
          </a:p>
        </p:txBody>
      </p:sp>
      <p:pic>
        <p:nvPicPr>
          <p:cNvPr id="6" name="Online Media 5" title="COVAX: Ensuring global equitable access to COVID-19 vaccines">
            <a:hlinkClick r:id="" action="ppaction://media"/>
            <a:extLst>
              <a:ext uri="{FF2B5EF4-FFF2-40B4-BE49-F238E27FC236}">
                <a16:creationId xmlns:a16="http://schemas.microsoft.com/office/drawing/2014/main" id="{EE161750-5A91-43F4-921A-FA33943D3B2D}"/>
              </a:ext>
            </a:extLst>
          </p:cNvPr>
          <p:cNvPicPr>
            <a:picLocks noRot="1" noChangeAspect="1"/>
          </p:cNvPicPr>
          <p:nvPr>
            <a:videoFile r:link="rId1"/>
          </p:nvPr>
        </p:nvPicPr>
        <p:blipFill>
          <a:blip r:embed="rId5"/>
          <a:stretch>
            <a:fillRect/>
          </a:stretch>
        </p:blipFill>
        <p:spPr>
          <a:xfrm>
            <a:off x="6096000" y="1408937"/>
            <a:ext cx="6076601" cy="3418088"/>
          </a:xfrm>
          <a:prstGeom prst="rect">
            <a:avLst/>
          </a:prstGeom>
        </p:spPr>
      </p:pic>
    </p:spTree>
    <p:extLst>
      <p:ext uri="{BB962C8B-B14F-4D97-AF65-F5344CB8AC3E}">
        <p14:creationId xmlns:p14="http://schemas.microsoft.com/office/powerpoint/2010/main" val="12573422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AB79E4-8162-4125-9D14-A9E90C68F4F4}"/>
              </a:ext>
            </a:extLst>
          </p:cNvPr>
          <p:cNvSpPr>
            <a:spLocks noGrp="1"/>
          </p:cNvSpPr>
          <p:nvPr>
            <p:ph type="title"/>
          </p:nvPr>
        </p:nvSpPr>
        <p:spPr>
          <a:xfrm>
            <a:off x="159303" y="0"/>
            <a:ext cx="7771130" cy="553998"/>
          </a:xfrm>
        </p:spPr>
        <p:txBody>
          <a:bodyPr/>
          <a:lstStyle/>
          <a:p>
            <a:pPr algn="l" rtl="0"/>
            <a:r>
              <a:rPr lang="es" sz="3600" b="1" i="0" u="none" baseline="0"/>
              <a:t>Actualizaciones en materia de reglamentación sobre la COVID-19</a:t>
            </a:r>
          </a:p>
        </p:txBody>
      </p:sp>
      <p:sp>
        <p:nvSpPr>
          <p:cNvPr id="3" name="Text Placeholder 2">
            <a:extLst>
              <a:ext uri="{FF2B5EF4-FFF2-40B4-BE49-F238E27FC236}">
                <a16:creationId xmlns:a16="http://schemas.microsoft.com/office/drawing/2014/main" id="{E508795D-4013-41F9-B6BB-64FE1A65EEC9}"/>
              </a:ext>
            </a:extLst>
          </p:cNvPr>
          <p:cNvSpPr>
            <a:spLocks noGrp="1"/>
          </p:cNvSpPr>
          <p:nvPr>
            <p:ph type="body" idx="1"/>
          </p:nvPr>
        </p:nvSpPr>
        <p:spPr>
          <a:xfrm>
            <a:off x="385129" y="1274564"/>
            <a:ext cx="5842415" cy="4308872"/>
          </a:xfrm>
        </p:spPr>
        <p:txBody>
          <a:bodyPr/>
          <a:lstStyle/>
          <a:p>
            <a:pPr algn="l" rtl="0"/>
            <a:r>
              <a:rPr lang="es" sz="2000" b="1" i="0" u="none" baseline="0" dirty="0"/>
              <a:t>Destinatarios: </a:t>
            </a:r>
          </a:p>
          <a:p>
            <a:pPr marL="342900" indent="-342900" algn="l" rtl="0">
              <a:buFont typeface="Arial" panose="020B0604020202020204" pitchFamily="34" charset="0"/>
              <a:buChar char="•"/>
            </a:pPr>
            <a:r>
              <a:rPr lang="es" sz="2000" b="0" i="0" u="none" baseline="0" dirty="0"/>
              <a:t>Autoridades reguladoras nacionales, </a:t>
            </a:r>
          </a:p>
          <a:p>
            <a:pPr marL="342900" indent="-342900" algn="l" rtl="0">
              <a:buFont typeface="Arial" panose="020B0604020202020204" pitchFamily="34" charset="0"/>
              <a:buChar char="•"/>
            </a:pPr>
            <a:r>
              <a:rPr lang="es" sz="2000" b="0" i="0" u="none" baseline="0" dirty="0"/>
              <a:t>consejos farmacéuticos regionales, </a:t>
            </a:r>
          </a:p>
          <a:p>
            <a:pPr marL="342900" indent="-342900" algn="l" rtl="0">
              <a:buFont typeface="Arial" panose="020B0604020202020204" pitchFamily="34" charset="0"/>
              <a:buChar char="•"/>
            </a:pPr>
            <a:r>
              <a:rPr lang="es" sz="2000" b="0" i="0" u="none" baseline="0" dirty="0"/>
              <a:t>redes de reglamentación y partes interesadas conexas.</a:t>
            </a:r>
          </a:p>
          <a:p>
            <a:pPr marL="342900" indent="-342900" algn="l" rtl="0">
              <a:buFont typeface="Arial" panose="020B0604020202020204" pitchFamily="34" charset="0"/>
              <a:buChar char="•"/>
            </a:pPr>
            <a:endParaRPr lang="es" sz="2000" dirty="0"/>
          </a:p>
          <a:p>
            <a:pPr marL="342900" indent="-342900" algn="l" rtl="0">
              <a:buFont typeface="Arial" panose="020B0604020202020204" pitchFamily="34" charset="0"/>
              <a:buChar char="•"/>
            </a:pPr>
            <a:endParaRPr lang="es" sz="2000" dirty="0"/>
          </a:p>
          <a:p>
            <a:pPr marL="342900" indent="-342900" algn="l" rtl="0">
              <a:buFont typeface="Arial" panose="020B0604020202020204" pitchFamily="34" charset="0"/>
              <a:buChar char="•"/>
            </a:pPr>
            <a:endParaRPr lang="es" sz="2000" dirty="0"/>
          </a:p>
          <a:p>
            <a:pPr algn="l" rtl="0"/>
            <a:r>
              <a:rPr lang="es" sz="2000" b="1" i="0" u="none" baseline="0" dirty="0"/>
              <a:t>Objetivo: </a:t>
            </a:r>
          </a:p>
          <a:p>
            <a:pPr algn="l" rtl="0"/>
            <a:r>
              <a:rPr lang="es" sz="2000" b="0" i="0" u="none" baseline="0" dirty="0"/>
              <a:t>proporcionar información oportuna sobre el desarrollo y la aprobación reglamentaria de diagnósticos, tratamientos y vacunas en relación con la COVID-19. </a:t>
            </a:r>
          </a:p>
          <a:p>
            <a:pPr algn="just" rtl="0"/>
            <a:endParaRPr lang="es" sz="2000" dirty="0"/>
          </a:p>
          <a:p>
            <a:pPr algn="just" rtl="0"/>
            <a:endParaRPr lang="es" sz="2000" dirty="0"/>
          </a:p>
        </p:txBody>
      </p:sp>
      <p:sp>
        <p:nvSpPr>
          <p:cNvPr id="4" name="Rectangle 3">
            <a:extLst>
              <a:ext uri="{FF2B5EF4-FFF2-40B4-BE49-F238E27FC236}">
                <a16:creationId xmlns:a16="http://schemas.microsoft.com/office/drawing/2014/main" id="{52E572A3-6A22-4484-A959-1DE77ADCFBD7}"/>
              </a:ext>
            </a:extLst>
          </p:cNvPr>
          <p:cNvSpPr/>
          <p:nvPr/>
        </p:nvSpPr>
        <p:spPr>
          <a:xfrm>
            <a:off x="5946959" y="872502"/>
            <a:ext cx="6732420" cy="1323439"/>
          </a:xfrm>
          <a:prstGeom prst="rect">
            <a:avLst/>
          </a:prstGeom>
        </p:spPr>
        <p:txBody>
          <a:bodyPr wrap="none">
            <a:spAutoFit/>
          </a:bodyPr>
          <a:lstStyle/>
          <a:p>
            <a:pPr algn="ctr" rtl="0"/>
            <a:r>
              <a:rPr lang="es" sz="2000" b="1" i="0" u="none" baseline="0" dirty="0"/>
              <a:t>La situación está cambiando rápidamente.</a:t>
            </a:r>
          </a:p>
          <a:p>
            <a:pPr algn="ctr" rtl="0"/>
            <a:r>
              <a:rPr lang="es" sz="2000" b="1" i="0" u="none" baseline="0" dirty="0"/>
              <a:t> Lea las últimas actualizaciones en materia de reglamentación</a:t>
            </a:r>
          </a:p>
          <a:p>
            <a:pPr algn="ctr" rtl="0"/>
            <a:r>
              <a:rPr lang="es" sz="2000" b="1" i="0" u="none" baseline="0" dirty="0"/>
              <a:t> elaboradas por la OMS. </a:t>
            </a:r>
          </a:p>
          <a:p>
            <a:pPr algn="ctr" rtl="0"/>
            <a:r>
              <a:rPr lang="es" sz="2000" b="0" i="0" u="none" baseline="0" dirty="0"/>
              <a:t> </a:t>
            </a:r>
            <a:endParaRPr lang="es" sz="2000" b="1" dirty="0"/>
          </a:p>
        </p:txBody>
      </p:sp>
      <p:pic>
        <p:nvPicPr>
          <p:cNvPr id="6" name="Picture 5">
            <a:extLst>
              <a:ext uri="{FF2B5EF4-FFF2-40B4-BE49-F238E27FC236}">
                <a16:creationId xmlns:a16="http://schemas.microsoft.com/office/drawing/2014/main" id="{0E183524-FD26-4783-99C0-AFFF2F9A0FE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773490" y="2091847"/>
            <a:ext cx="3079356" cy="3588289"/>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7" name="Picture 6">
            <a:hlinkClick r:id="rId4"/>
            <a:extLst>
              <a:ext uri="{FF2B5EF4-FFF2-40B4-BE49-F238E27FC236}">
                <a16:creationId xmlns:a16="http://schemas.microsoft.com/office/drawing/2014/main" id="{39BA2965-CC52-4369-9596-E22AE2EA8B5D}"/>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8583189" y="5680136"/>
            <a:ext cx="1819796" cy="745309"/>
          </a:xfrm>
          <a:prstGeom prst="rect">
            <a:avLst/>
          </a:prstGeom>
        </p:spPr>
      </p:pic>
    </p:spTree>
    <p:extLst>
      <p:ext uri="{BB962C8B-B14F-4D97-AF65-F5344CB8AC3E}">
        <p14:creationId xmlns:p14="http://schemas.microsoft.com/office/powerpoint/2010/main" val="13416629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5546B6-1766-4618-AB37-69C62D8F1E64}"/>
              </a:ext>
            </a:extLst>
          </p:cNvPr>
          <p:cNvSpPr>
            <a:spLocks noGrp="1"/>
          </p:cNvSpPr>
          <p:nvPr>
            <p:ph type="title"/>
          </p:nvPr>
        </p:nvSpPr>
        <p:spPr/>
        <p:txBody>
          <a:bodyPr>
            <a:normAutofit fontScale="90000"/>
          </a:bodyPr>
          <a:lstStyle/>
          <a:p>
            <a:pPr algn="l" rtl="0"/>
            <a:r>
              <a:rPr lang="es" b="1" i="0" u="none" baseline="0"/>
              <a:t>¿Qué es un ejercicio teórico de simulación?</a:t>
            </a:r>
          </a:p>
        </p:txBody>
      </p:sp>
      <p:sp>
        <p:nvSpPr>
          <p:cNvPr id="3" name="Content Placeholder 2">
            <a:extLst>
              <a:ext uri="{FF2B5EF4-FFF2-40B4-BE49-F238E27FC236}">
                <a16:creationId xmlns:a16="http://schemas.microsoft.com/office/drawing/2014/main" id="{449D7005-D0A1-4AC3-9669-670EA17DF11F}"/>
              </a:ext>
            </a:extLst>
          </p:cNvPr>
          <p:cNvSpPr>
            <a:spLocks noGrp="1"/>
          </p:cNvSpPr>
          <p:nvPr>
            <p:ph idx="1"/>
          </p:nvPr>
        </p:nvSpPr>
        <p:spPr>
          <a:xfrm>
            <a:off x="838200" y="1017346"/>
            <a:ext cx="10515600" cy="5159617"/>
          </a:xfrm>
        </p:spPr>
        <p:txBody>
          <a:bodyPr>
            <a:normAutofit/>
          </a:bodyPr>
          <a:lstStyle/>
          <a:p>
            <a:pPr marL="0" indent="0" algn="just" rtl="0">
              <a:buNone/>
            </a:pPr>
            <a:r>
              <a:rPr lang="es" b="0" i="0" u="none" baseline="0">
                <a:latin typeface="Calibri" panose="020F0502020204030204" pitchFamily="34" charset="0"/>
                <a:cs typeface="Calibri" panose="020F0502020204030204" pitchFamily="34" charset="0"/>
              </a:rPr>
              <a:t>Un </a:t>
            </a:r>
            <a:r>
              <a:rPr lang="es" b="1" i="0" u="none" baseline="0">
                <a:solidFill>
                  <a:schemeClr val="accent3"/>
                </a:solidFill>
                <a:latin typeface="Calibri" panose="020F0502020204030204" pitchFamily="34" charset="0"/>
                <a:cs typeface="Calibri" panose="020F0502020204030204" pitchFamily="34" charset="0"/>
              </a:rPr>
              <a:t>ejercicio de simulación teórico</a:t>
            </a:r>
            <a:r>
              <a:rPr lang="es" b="0" i="0" u="none" baseline="0">
                <a:solidFill>
                  <a:schemeClr val="accent3"/>
                </a:solidFill>
                <a:latin typeface="Calibri" panose="020F0502020204030204" pitchFamily="34" charset="0"/>
                <a:cs typeface="Calibri" panose="020F0502020204030204" pitchFamily="34" charset="0"/>
              </a:rPr>
              <a:t> </a:t>
            </a:r>
            <a:r>
              <a:rPr lang="es" b="0" i="0" u="none" baseline="0">
                <a:latin typeface="Calibri" panose="020F0502020204030204" pitchFamily="34" charset="0"/>
                <a:cs typeface="Calibri" panose="020F0502020204030204" pitchFamily="34" charset="0"/>
              </a:rPr>
              <a:t>es una actividad de debate en el que se utiliza un escenario simulado progresivo, junto con la adición guiada de datos, para hacer que los participantes consideren el impacto de una posible emergencia sanitaria en los planes, los procedimientos y las capacidades existentes. </a:t>
            </a:r>
          </a:p>
          <a:p>
            <a:pPr marL="0" indent="0" algn="ctr" rtl="0">
              <a:buNone/>
            </a:pPr>
            <a:endParaRPr lang="es" dirty="0">
              <a:latin typeface="Calibri" panose="020F0502020204030204" pitchFamily="34" charset="0"/>
              <a:cs typeface="Calibri" panose="020F0502020204030204" pitchFamily="34" charset="0"/>
            </a:endParaRPr>
          </a:p>
          <a:p>
            <a:pPr marL="0" indent="0" algn="ctr" rtl="0">
              <a:buNone/>
            </a:pPr>
            <a:r>
              <a:rPr lang="es" b="0" i="0" u="none" baseline="0">
                <a:latin typeface="Calibri" panose="020F0502020204030204" pitchFamily="34" charset="0"/>
                <a:cs typeface="Calibri" panose="020F0502020204030204" pitchFamily="34" charset="0"/>
              </a:rPr>
              <a:t>En un ejercicio de simulación teórico </a:t>
            </a:r>
            <a:r>
              <a:rPr lang="es" b="1" i="0" u="none" baseline="0">
                <a:solidFill>
                  <a:schemeClr val="accent3"/>
                </a:solidFill>
                <a:latin typeface="Calibri" panose="020F0502020204030204" pitchFamily="34" charset="0"/>
                <a:cs typeface="Calibri" panose="020F0502020204030204" pitchFamily="34" charset="0"/>
              </a:rPr>
              <a:t>se simula una situación de emergencia </a:t>
            </a:r>
            <a:r>
              <a:rPr lang="es" b="0" i="0" u="none" baseline="0">
                <a:latin typeface="Calibri" panose="020F0502020204030204" pitchFamily="34" charset="0"/>
                <a:cs typeface="Calibri" panose="020F0502020204030204" pitchFamily="34" charset="0"/>
              </a:rPr>
              <a:t>en un entorno informal y libre de estrés.</a:t>
            </a:r>
            <a:br>
              <a:rPr lang="es">
                <a:latin typeface="Calibri" panose="020F0502020204030204" pitchFamily="34" charset="0"/>
                <a:cs typeface="Calibri" panose="020F0502020204030204" pitchFamily="34" charset="0"/>
              </a:rPr>
            </a:br>
            <a:br>
              <a:rPr lang="es"/>
            </a:br>
            <a:r>
              <a:rPr lang="es" sz="1600" b="0" i="0" u="none" baseline="0"/>
              <a:t> </a:t>
            </a:r>
            <a:r>
              <a:rPr lang="es" sz="1600" b="0" i="1" u="none" baseline="0"/>
              <a:t>WHO Simulation Exercise Manual</a:t>
            </a:r>
            <a:r>
              <a:rPr lang="es" sz="1600" b="0" i="0" u="none" baseline="0"/>
              <a:t>, 2017</a:t>
            </a:r>
          </a:p>
          <a:p>
            <a:pPr marL="0" indent="0" algn="ctr" rtl="0">
              <a:lnSpc>
                <a:spcPct val="115000"/>
              </a:lnSpc>
              <a:spcAft>
                <a:spcPts val="1200"/>
              </a:spcAft>
              <a:buNone/>
            </a:pPr>
            <a:r>
              <a:rPr lang="es" sz="1200" b="0" i="1" u="sng" baseline="0">
                <a:solidFill>
                  <a:srgbClr val="0070C0"/>
                </a:solidFill>
                <a:latin typeface="Arial" charset="0"/>
                <a:ea typeface="Arial" charset="0"/>
              </a:rPr>
              <a:t>https://www.who.int/ihr/publications/WHO-WHE-CPI-2017.10/en/</a:t>
            </a:r>
          </a:p>
          <a:p>
            <a:pPr marL="0" indent="0" algn="l" rtl="0">
              <a:buNone/>
            </a:pPr>
            <a:endParaRPr lang="es" dirty="0"/>
          </a:p>
        </p:txBody>
      </p:sp>
      <p:sp>
        <p:nvSpPr>
          <p:cNvPr id="4" name="Date Placeholder 3">
            <a:extLst>
              <a:ext uri="{FF2B5EF4-FFF2-40B4-BE49-F238E27FC236}">
                <a16:creationId xmlns:a16="http://schemas.microsoft.com/office/drawing/2014/main" id="{8E67F07D-280F-4690-8F55-72C4FE4D5DCA}"/>
              </a:ext>
            </a:extLst>
          </p:cNvPr>
          <p:cNvSpPr>
            <a:spLocks noGrp="1"/>
          </p:cNvSpPr>
          <p:nvPr>
            <p:ph type="dt" sz="half" idx="10"/>
          </p:nvPr>
        </p:nvSpPr>
        <p:spPr/>
        <p:txBody>
          <a:bodyPr/>
          <a:lstStyle/>
          <a:p>
            <a:pPr algn="l" rtl="0"/>
            <a:fld id="{7EA682B2-33C9-4D4F-9A18-C7D5F7FE2751}" type="datetime3">
              <a:rPr lang="es-ES"/>
              <a:t>22.12.20</a:t>
            </a:fld>
            <a:endParaRPr lang="es"/>
          </a:p>
        </p:txBody>
      </p:sp>
      <p:pic>
        <p:nvPicPr>
          <p:cNvPr id="5" name="Picture 2">
            <a:extLst>
              <a:ext uri="{FF2B5EF4-FFF2-40B4-BE49-F238E27FC236}">
                <a16:creationId xmlns:a16="http://schemas.microsoft.com/office/drawing/2014/main" id="{83EAFCF9-AF3C-479F-AD4A-023C3957AE11}"/>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71342" y="3938386"/>
            <a:ext cx="1493618" cy="2109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a:hlinkClick r:id="rId4"/>
            <a:extLst>
              <a:ext uri="{FF2B5EF4-FFF2-40B4-BE49-F238E27FC236}">
                <a16:creationId xmlns:a16="http://schemas.microsoft.com/office/drawing/2014/main" id="{836182AE-108A-40B5-92A0-717CDB525EF6}"/>
              </a:ext>
            </a:extLst>
          </p:cNvPr>
          <p:cNvSpPr txBox="1"/>
          <p:nvPr/>
        </p:nvSpPr>
        <p:spPr>
          <a:xfrm>
            <a:off x="10456263" y="6149771"/>
            <a:ext cx="1103117" cy="253916"/>
          </a:xfrm>
          <a:prstGeom prst="rect">
            <a:avLst/>
          </a:prstGeom>
          <a:gradFill rotWithShape="1">
            <a:gsLst>
              <a:gs pos="0">
                <a:srgbClr val="ED7D31">
                  <a:satMod val="103000"/>
                  <a:lumMod val="102000"/>
                  <a:tint val="94000"/>
                </a:srgbClr>
              </a:gs>
              <a:gs pos="50000">
                <a:srgbClr val="ED7D31">
                  <a:satMod val="110000"/>
                  <a:lumMod val="100000"/>
                  <a:shade val="100000"/>
                </a:srgbClr>
              </a:gs>
              <a:gs pos="100000">
                <a:srgbClr val="ED7D31">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wrap="square" rtlCol="0">
            <a:spAutoFit/>
          </a:bodyPr>
          <a:lstStyle/>
          <a:p>
            <a:pPr algn="ctr" rtl="0">
              <a:defRPr/>
            </a:pPr>
            <a:r>
              <a:rPr lang="es" sz="1050" b="0" i="0" u="none" kern="0" baseline="0">
                <a:solidFill>
                  <a:prstClr val="white"/>
                </a:solidFill>
                <a:latin typeface="Calibri"/>
                <a:hlinkClick r:id="rId4"/>
              </a:rPr>
              <a:t>Descargar</a:t>
            </a:r>
            <a:endParaRPr lang="es" sz="1050" kern="0">
              <a:solidFill>
                <a:prstClr val="white"/>
              </a:solidFill>
              <a:latin typeface="Calibri"/>
            </a:endParaRPr>
          </a:p>
        </p:txBody>
      </p:sp>
    </p:spTree>
    <p:extLst>
      <p:ext uri="{BB962C8B-B14F-4D97-AF65-F5344CB8AC3E}">
        <p14:creationId xmlns:p14="http://schemas.microsoft.com/office/powerpoint/2010/main" val="4602858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31519" y="0"/>
            <a:ext cx="3963670" cy="574040"/>
          </a:xfrm>
          <a:prstGeom prst="rect">
            <a:avLst/>
          </a:prstGeom>
        </p:spPr>
        <p:txBody>
          <a:bodyPr vert="horz" wrap="square" lIns="0" tIns="12700" rIns="0" bIns="0" rtlCol="0">
            <a:spAutoFit/>
          </a:bodyPr>
          <a:lstStyle/>
          <a:p>
            <a:pPr marL="12700" algn="l" rtl="0">
              <a:lnSpc>
                <a:spcPct val="100000"/>
              </a:lnSpc>
              <a:spcBef>
                <a:spcPts val="100"/>
              </a:spcBef>
            </a:pPr>
            <a:r>
              <a:rPr lang="es" sz="3600" b="1" i="0" u="none" spc="-5" baseline="0"/>
              <a:t>Diseño </a:t>
            </a:r>
            <a:r>
              <a:rPr lang="es" sz="3600" b="1" i="0" u="none" baseline="0"/>
              <a:t>y</a:t>
            </a:r>
            <a:r>
              <a:rPr lang="es" sz="3600" b="1" i="0" u="none" spc="-50" baseline="0"/>
              <a:t> finalidad</a:t>
            </a:r>
            <a:endParaRPr sz="3600"/>
          </a:p>
        </p:txBody>
      </p:sp>
      <p:sp>
        <p:nvSpPr>
          <p:cNvPr id="3" name="object 3"/>
          <p:cNvSpPr txBox="1"/>
          <p:nvPr/>
        </p:nvSpPr>
        <p:spPr>
          <a:xfrm>
            <a:off x="362302" y="1182443"/>
            <a:ext cx="6608769" cy="4926349"/>
          </a:xfrm>
          <a:prstGeom prst="rect">
            <a:avLst/>
          </a:prstGeom>
        </p:spPr>
        <p:txBody>
          <a:bodyPr vert="horz" wrap="square" lIns="0" tIns="70485" rIns="0" bIns="0" rtlCol="0">
            <a:spAutoFit/>
          </a:bodyPr>
          <a:lstStyle/>
          <a:p>
            <a:pPr marL="12700" marR="0" lvl="0" indent="0" algn="l" defTabSz="914400" rtl="0" eaLnBrk="1" fontAlgn="auto" latinLnBrk="0" hangingPunct="1">
              <a:spcBef>
                <a:spcPts val="555"/>
              </a:spcBef>
              <a:spcAft>
                <a:spcPts val="0"/>
              </a:spcAft>
              <a:buClrTx/>
              <a:buSzTx/>
              <a:buFontTx/>
              <a:buNone/>
              <a:tabLst/>
              <a:defRPr/>
            </a:pPr>
            <a:r>
              <a:rPr kumimoji="0" lang="es" sz="2000" b="1" i="0" u="none" strike="noStrike" kern="1200" cap="none" spc="-5" normalizeH="0" baseline="0" dirty="0">
                <a:ln>
                  <a:noFill/>
                </a:ln>
                <a:solidFill>
                  <a:srgbClr val="005D85"/>
                </a:solidFill>
                <a:effectLst/>
                <a:uLnTx/>
                <a:uFillTx/>
                <a:latin typeface="Roboto"/>
                <a:ea typeface="+mn-ea"/>
                <a:cs typeface="Roboto"/>
              </a:rPr>
              <a:t>Diseño del ejercicio</a:t>
            </a:r>
            <a:endParaRPr kumimoji="0" sz="2000" b="0" i="0" u="none" strike="noStrike" kern="1200" cap="none" spc="0" normalizeH="0" baseline="0" noProof="0" dirty="0">
              <a:ln>
                <a:noFill/>
              </a:ln>
              <a:solidFill>
                <a:prstClr val="black"/>
              </a:solidFill>
              <a:effectLst/>
              <a:uLnTx/>
              <a:uFillTx/>
              <a:latin typeface="Roboto"/>
              <a:ea typeface="+mn-ea"/>
              <a:cs typeface="Roboto"/>
            </a:endParaRPr>
          </a:p>
          <a:p>
            <a:pPr marL="12700" marR="5715" lvl="0" indent="0" algn="l" defTabSz="914400" rtl="0" eaLnBrk="1" fontAlgn="auto" latinLnBrk="0" hangingPunct="1">
              <a:spcBef>
                <a:spcPts val="1005"/>
              </a:spcBef>
              <a:spcAft>
                <a:spcPts val="0"/>
              </a:spcAft>
              <a:buClrTx/>
              <a:buSzTx/>
              <a:buFontTx/>
              <a:buNone/>
              <a:tabLst/>
              <a:defRPr/>
            </a:pPr>
            <a:r>
              <a:rPr kumimoji="0" lang="es" sz="2000" b="0" i="0" u="none" strike="noStrike" kern="1200" cap="none" spc="-5" normalizeH="0" baseline="0" dirty="0">
                <a:ln>
                  <a:noFill/>
                </a:ln>
                <a:solidFill>
                  <a:prstClr val="black"/>
                </a:solidFill>
                <a:effectLst/>
                <a:uLnTx/>
                <a:uFillTx/>
                <a:latin typeface="Roboto"/>
                <a:ea typeface="+mn-ea"/>
                <a:cs typeface="Roboto"/>
              </a:rPr>
              <a:t>Este ejercicio </a:t>
            </a:r>
            <a:r>
              <a:rPr kumimoji="0" lang="es" sz="2000" b="0" i="0" u="none" strike="noStrike" kern="1200" cap="none" spc="0" normalizeH="0" baseline="0" dirty="0">
                <a:ln>
                  <a:noFill/>
                </a:ln>
                <a:solidFill>
                  <a:prstClr val="black"/>
                </a:solidFill>
                <a:effectLst/>
                <a:uLnTx/>
                <a:uFillTx/>
                <a:latin typeface="Roboto"/>
                <a:ea typeface="+mn-ea"/>
                <a:cs typeface="Roboto"/>
              </a:rPr>
              <a:t>se </a:t>
            </a:r>
            <a:r>
              <a:rPr kumimoji="0" lang="es" sz="2000" b="0" i="0" u="none" strike="noStrike" kern="1200" cap="none" spc="-5" normalizeH="0" baseline="0" dirty="0">
                <a:ln>
                  <a:noFill/>
                </a:ln>
                <a:solidFill>
                  <a:prstClr val="black"/>
                </a:solidFill>
                <a:effectLst/>
                <a:uLnTx/>
                <a:uFillTx/>
                <a:latin typeface="Roboto"/>
                <a:ea typeface="+mn-ea"/>
                <a:cs typeface="Roboto"/>
              </a:rPr>
              <a:t>basa en las orientaciones de la OMS:</a:t>
            </a:r>
            <a:endParaRPr kumimoji="0" lang="es" sz="2000" b="0" i="0" u="none" strike="noStrike" kern="1200" cap="none" spc="-5" normalizeH="0" baseline="0" noProof="0" dirty="0">
              <a:ln>
                <a:noFill/>
              </a:ln>
              <a:solidFill>
                <a:prstClr val="black"/>
              </a:solidFill>
              <a:effectLst/>
              <a:uLnTx/>
              <a:uFillTx/>
              <a:latin typeface="Roboto"/>
              <a:ea typeface="+mn-ea"/>
              <a:cs typeface="Roboto"/>
            </a:endParaRPr>
          </a:p>
          <a:p>
            <a:pPr marL="355600" marR="5715" lvl="0" indent="-342900" algn="l" defTabSz="914400" rtl="0" eaLnBrk="1" fontAlgn="auto" latinLnBrk="0" hangingPunct="1">
              <a:spcBef>
                <a:spcPts val="1005"/>
              </a:spcBef>
              <a:spcAft>
                <a:spcPts val="0"/>
              </a:spcAft>
              <a:buClrTx/>
              <a:buSzTx/>
              <a:buFont typeface="Arial" panose="020B0604020202020204" pitchFamily="34" charset="0"/>
              <a:buChar char="•"/>
              <a:tabLst/>
              <a:defRPr/>
            </a:pPr>
            <a:r>
              <a:rPr lang="es" sz="2000" b="0" i="0" u="none" spc="-5" baseline="0" dirty="0">
                <a:solidFill>
                  <a:prstClr val="black"/>
                </a:solidFill>
                <a:latin typeface="Roboto"/>
                <a:cs typeface="Roboto"/>
                <a:hlinkClick r:id="rId3"/>
              </a:rPr>
              <a:t>Orientaciones para la elaboración de un plan nacional de despliegue y vacunación para las vacunas contra la COVID-19</a:t>
            </a:r>
            <a:endParaRPr kumimoji="0" sz="2000" b="0" i="0" u="none" strike="noStrike" kern="1200" cap="none" spc="0" normalizeH="0" baseline="0" noProof="0" dirty="0">
              <a:ln>
                <a:noFill/>
              </a:ln>
              <a:solidFill>
                <a:prstClr val="black"/>
              </a:solidFill>
              <a:effectLst/>
              <a:uLnTx/>
              <a:uFillTx/>
              <a:latin typeface="Roboto"/>
              <a:ea typeface="+mn-ea"/>
              <a:cs typeface="Roboto"/>
            </a:endParaRPr>
          </a:p>
          <a:p>
            <a:pPr marL="241300" marR="0" lvl="0" indent="-228600" algn="l" defTabSz="914400" rtl="0" eaLnBrk="1" fontAlgn="auto" latinLnBrk="0" hangingPunct="1">
              <a:spcBef>
                <a:spcPts val="459"/>
              </a:spcBef>
              <a:spcAft>
                <a:spcPts val="0"/>
              </a:spcAft>
              <a:buClrTx/>
              <a:buSzTx/>
              <a:buFont typeface="Arial"/>
              <a:buChar char="•"/>
              <a:tabLst>
                <a:tab pos="240665" algn="l"/>
                <a:tab pos="241300" algn="l"/>
              </a:tabLst>
              <a:defRPr/>
            </a:pPr>
            <a:endParaRPr kumimoji="0" sz="2650" b="0" i="0" u="none" strike="noStrike" kern="1200" cap="none" spc="0" normalizeH="0" baseline="0" noProof="0" dirty="0">
              <a:ln>
                <a:noFill/>
              </a:ln>
              <a:solidFill>
                <a:prstClr val="black"/>
              </a:solidFill>
              <a:effectLst/>
              <a:uLnTx/>
              <a:uFillTx/>
              <a:latin typeface="Roboto"/>
              <a:ea typeface="+mn-ea"/>
              <a:cs typeface="Roboto"/>
            </a:endParaRPr>
          </a:p>
          <a:p>
            <a:pPr marL="12700" marR="0" lvl="0" indent="0" algn="l" defTabSz="914400" rtl="0" eaLnBrk="1" fontAlgn="auto" latinLnBrk="0" hangingPunct="1">
              <a:spcBef>
                <a:spcPts val="0"/>
              </a:spcBef>
              <a:spcAft>
                <a:spcPts val="0"/>
              </a:spcAft>
              <a:buClrTx/>
              <a:buSzTx/>
              <a:buFontTx/>
              <a:buNone/>
              <a:tabLst/>
              <a:defRPr/>
            </a:pPr>
            <a:endParaRPr kumimoji="0" lang="es" sz="2200" b="1" i="0" u="none" strike="noStrike" kern="1200" cap="none" spc="-5" normalizeH="0" baseline="0" noProof="0" dirty="0">
              <a:ln>
                <a:noFill/>
              </a:ln>
              <a:solidFill>
                <a:srgbClr val="005D85"/>
              </a:solidFill>
              <a:effectLst/>
              <a:uLnTx/>
              <a:uFillTx/>
              <a:latin typeface="Roboto"/>
              <a:ea typeface="+mn-ea"/>
              <a:cs typeface="Roboto"/>
            </a:endParaRPr>
          </a:p>
          <a:p>
            <a:pPr marL="12700" marR="0" lvl="0" indent="0" algn="l" defTabSz="914400" rtl="0" eaLnBrk="1" fontAlgn="auto" latinLnBrk="0" hangingPunct="1">
              <a:spcBef>
                <a:spcPts val="0"/>
              </a:spcBef>
              <a:spcAft>
                <a:spcPts val="0"/>
              </a:spcAft>
              <a:buClrTx/>
              <a:buSzTx/>
              <a:buFontTx/>
              <a:buNone/>
              <a:tabLst/>
              <a:defRPr/>
            </a:pPr>
            <a:r>
              <a:rPr kumimoji="0" lang="es" sz="2200" b="1" i="0" u="none" strike="noStrike" kern="1200" cap="none" spc="-5" normalizeH="0" baseline="0" dirty="0">
                <a:ln>
                  <a:noFill/>
                </a:ln>
                <a:solidFill>
                  <a:srgbClr val="005D85"/>
                </a:solidFill>
                <a:effectLst/>
                <a:uLnTx/>
                <a:uFillTx/>
                <a:latin typeface="Roboto"/>
                <a:ea typeface="+mn-ea"/>
                <a:cs typeface="Roboto"/>
              </a:rPr>
              <a:t>Finalidad</a:t>
            </a:r>
            <a:endParaRPr kumimoji="0" sz="2200" b="0" i="0" u="none" strike="noStrike" kern="1200" cap="none" spc="0" normalizeH="0" baseline="0" noProof="0" dirty="0">
              <a:ln>
                <a:noFill/>
              </a:ln>
              <a:solidFill>
                <a:prstClr val="black"/>
              </a:solidFill>
              <a:effectLst/>
              <a:uLnTx/>
              <a:uFillTx/>
              <a:latin typeface="Roboto"/>
              <a:ea typeface="+mn-ea"/>
              <a:cs typeface="Roboto"/>
            </a:endParaRPr>
          </a:p>
          <a:p>
            <a:pPr marL="12700" lvl="0" algn="just" rtl="0">
              <a:spcBef>
                <a:spcPts val="455"/>
              </a:spcBef>
              <a:defRPr/>
            </a:pPr>
            <a:r>
              <a:rPr lang="es" sz="2000" b="1" i="0" u="none" baseline="0" dirty="0">
                <a:solidFill>
                  <a:prstClr val="black"/>
                </a:solidFill>
              </a:rPr>
              <a:t>El ejercicio de simulación</a:t>
            </a:r>
            <a:r>
              <a:rPr lang="es" sz="2000" b="0" i="0" u="none" baseline="0" dirty="0">
                <a:solidFill>
                  <a:prstClr val="black"/>
                </a:solidFill>
              </a:rPr>
              <a:t>, mediante la facilitación de un debate, </a:t>
            </a:r>
            <a:r>
              <a:rPr lang="es" sz="2000" b="1" i="0" u="none" baseline="0" dirty="0">
                <a:solidFill>
                  <a:prstClr val="black"/>
                </a:solidFill>
              </a:rPr>
              <a:t>tiene como objetivo ayudar a los países a planificar, elaborar y actualizar su plan nacional de despliegue y vacunación para ofrecer un acceso equitativo y oportuno a las vacunas contra la COVID-19 al abordar de forma específica cuestiones relacionadas con la reglamentación y la seguridad.</a:t>
            </a:r>
            <a:endParaRPr kumimoji="0" sz="2000" b="0" i="0" u="none" strike="noStrike" kern="1200" cap="none" spc="0" normalizeH="0" baseline="0" noProof="0" dirty="0">
              <a:ln>
                <a:noFill/>
              </a:ln>
              <a:solidFill>
                <a:prstClr val="black"/>
              </a:solidFill>
              <a:effectLst/>
              <a:uLnTx/>
              <a:uFillTx/>
              <a:latin typeface="Roboto"/>
              <a:ea typeface="+mn-ea"/>
              <a:cs typeface="Roboto"/>
            </a:endParaRPr>
          </a:p>
        </p:txBody>
      </p:sp>
      <p:sp>
        <p:nvSpPr>
          <p:cNvPr id="6" name="object 6"/>
          <p:cNvSpPr txBox="1"/>
          <p:nvPr/>
        </p:nvSpPr>
        <p:spPr>
          <a:xfrm>
            <a:off x="11485176" y="6634184"/>
            <a:ext cx="534035" cy="196215"/>
          </a:xfrm>
          <a:prstGeom prst="rect">
            <a:avLst/>
          </a:prstGeom>
        </p:spPr>
        <p:txBody>
          <a:bodyPr vert="horz" wrap="square" lIns="0" tIns="0" rIns="0" bIns="0" rtlCol="0">
            <a:spAutoFit/>
          </a:bodyPr>
          <a:lstStyle/>
          <a:p>
            <a:pPr marL="12700" marR="0" lvl="0" indent="0" algn="l" defTabSz="914400" rtl="0" eaLnBrk="1" fontAlgn="auto" latinLnBrk="0" hangingPunct="1">
              <a:lnSpc>
                <a:spcPts val="1425"/>
              </a:lnSpc>
              <a:spcBef>
                <a:spcPts val="0"/>
              </a:spcBef>
              <a:spcAft>
                <a:spcPts val="0"/>
              </a:spcAft>
              <a:buClrTx/>
              <a:buSzTx/>
              <a:buFontTx/>
              <a:buNone/>
              <a:tabLst/>
              <a:defRPr/>
            </a:pPr>
            <a:r>
              <a:rPr kumimoji="0" lang="es" sz="1200" b="1" i="0" u="none" strike="noStrike" kern="1200" cap="none" spc="-5" normalizeH="0" baseline="0">
                <a:ln>
                  <a:noFill/>
                </a:ln>
                <a:solidFill>
                  <a:srgbClr val="FFFFFF"/>
                </a:solidFill>
                <a:effectLst/>
                <a:uLnTx/>
                <a:uFillTx/>
                <a:latin typeface="Arial"/>
                <a:ea typeface="+mn-ea"/>
                <a:cs typeface="Arial"/>
              </a:rPr>
              <a:t>página</a:t>
            </a:r>
            <a:r>
              <a:rPr kumimoji="0" lang="es" sz="1200" b="1" i="0" u="none" strike="noStrike" kern="1200" cap="none" spc="-55" normalizeH="0" baseline="0">
                <a:ln>
                  <a:noFill/>
                </a:ln>
                <a:solidFill>
                  <a:srgbClr val="FFFFFF"/>
                </a:solidFill>
                <a:effectLst/>
                <a:uLnTx/>
                <a:uFillTx/>
                <a:latin typeface="Arial"/>
                <a:ea typeface="+mn-ea"/>
                <a:cs typeface="Arial"/>
              </a:rPr>
              <a:t> </a:t>
            </a:r>
            <a:fld id="{81D60167-4931-47E6-BA6A-407CBD079E47}" type="slidenum">
              <a:rPr kumimoji="0" sz="1200" b="1" i="0" u="none" strike="noStrike" kern="1200" cap="none" spc="0" normalizeH="0" baseline="0">
                <a:ln>
                  <a:noFill/>
                </a:ln>
                <a:solidFill>
                  <a:srgbClr val="FFFFFF"/>
                </a:solidFill>
                <a:effectLst/>
                <a:uLnTx/>
                <a:uFillTx/>
                <a:latin typeface="Arial"/>
                <a:ea typeface="+mn-ea"/>
                <a:cs typeface="Arial"/>
              </a:rPr>
              <a:pPr marL="12700" marR="0" lvl="0" indent="0" algn="l" defTabSz="914400" rtl="0" eaLnBrk="1" fontAlgn="auto" latinLnBrk="0" hangingPunct="1">
                <a:lnSpc>
                  <a:spcPts val="1425"/>
                </a:lnSpc>
                <a:spcBef>
                  <a:spcPts val="0"/>
                </a:spcBef>
                <a:spcAft>
                  <a:spcPts val="0"/>
                </a:spcAft>
                <a:buClrTx/>
                <a:buSzTx/>
                <a:buFontTx/>
                <a:buNone/>
                <a:tabLst/>
                <a:defRPr/>
              </a:pPr>
              <a:t>8</a:t>
            </a:fld>
            <a:endParaRPr kumimoji="0" sz="1200" b="0" i="0" u="none" strike="noStrike" kern="1200" cap="none" spc="0" normalizeH="0" baseline="0" noProof="0">
              <a:ln>
                <a:noFill/>
              </a:ln>
              <a:solidFill>
                <a:prstClr val="black"/>
              </a:solidFill>
              <a:effectLst/>
              <a:uLnTx/>
              <a:uFillTx/>
              <a:latin typeface="Arial"/>
              <a:ea typeface="+mn-ea"/>
              <a:cs typeface="Arial"/>
            </a:endParaRPr>
          </a:p>
        </p:txBody>
      </p:sp>
      <p:sp>
        <p:nvSpPr>
          <p:cNvPr id="7" name="object 7"/>
          <p:cNvSpPr txBox="1">
            <a:spLocks noGrp="1"/>
          </p:cNvSpPr>
          <p:nvPr>
            <p:ph type="ftr" sz="quarter" idx="5"/>
          </p:nvPr>
        </p:nvSpPr>
        <p:spPr>
          <a:prstGeom prst="rect">
            <a:avLst/>
          </a:prstGeom>
        </p:spPr>
        <p:txBody>
          <a:bodyPr vert="horz" wrap="square" lIns="0" tIns="0" rIns="0" bIns="0" rtlCol="0">
            <a:spAutoFit/>
          </a:bodyPr>
          <a:lstStyle/>
          <a:p>
            <a:pPr marL="12700" marR="0" lvl="0" indent="0" algn="l" defTabSz="914400" rtl="0" eaLnBrk="1" fontAlgn="auto" latinLnBrk="0" hangingPunct="1">
              <a:lnSpc>
                <a:spcPts val="1425"/>
              </a:lnSpc>
              <a:spcBef>
                <a:spcPts val="0"/>
              </a:spcBef>
              <a:spcAft>
                <a:spcPts val="0"/>
              </a:spcAft>
              <a:buClrTx/>
              <a:buSzTx/>
              <a:buFontTx/>
              <a:buNone/>
              <a:tabLst/>
              <a:defRPr/>
            </a:pPr>
            <a:r>
              <a:rPr kumimoji="0" lang="es" sz="1200" b="1" i="0" u="none" strike="noStrike" kern="1200" cap="none" spc="-15" normalizeH="0" baseline="0">
                <a:ln>
                  <a:noFill/>
                </a:ln>
                <a:solidFill>
                  <a:prstClr val="white"/>
                </a:solidFill>
                <a:effectLst/>
                <a:uLnTx/>
                <a:uFillTx/>
                <a:latin typeface="Arial"/>
                <a:ea typeface="+mn-ea"/>
                <a:cs typeface="Arial"/>
              </a:rPr>
              <a:t>EJERCICIO </a:t>
            </a:r>
            <a:r>
              <a:rPr kumimoji="0" lang="es" sz="1200" b="1" i="0" u="none" strike="noStrike" kern="1200" cap="none" normalizeH="0" baseline="0">
                <a:ln>
                  <a:noFill/>
                </a:ln>
                <a:solidFill>
                  <a:prstClr val="white"/>
                </a:solidFill>
                <a:effectLst/>
                <a:uLnTx/>
                <a:uFillTx/>
                <a:latin typeface="Arial"/>
                <a:ea typeface="+mn-ea"/>
                <a:cs typeface="Arial"/>
              </a:rPr>
              <a:t>DE </a:t>
            </a:r>
            <a:r>
              <a:rPr kumimoji="0" lang="es" sz="1200" b="1" i="0" u="none" strike="noStrike" kern="1200" cap="none" spc="-5" normalizeH="0" baseline="0">
                <a:ln>
                  <a:noFill/>
                </a:ln>
                <a:solidFill>
                  <a:prstClr val="white"/>
                </a:solidFill>
                <a:effectLst/>
                <a:uLnTx/>
                <a:uFillTx/>
                <a:latin typeface="Arial"/>
                <a:ea typeface="+mn-ea"/>
                <a:cs typeface="Arial"/>
              </a:rPr>
              <a:t>SIMULACIÓN</a:t>
            </a:r>
          </a:p>
        </p:txBody>
      </p:sp>
      <p:sp>
        <p:nvSpPr>
          <p:cNvPr id="8" name="object 8"/>
          <p:cNvSpPr txBox="1"/>
          <p:nvPr/>
        </p:nvSpPr>
        <p:spPr>
          <a:xfrm>
            <a:off x="2374926" y="6652472"/>
            <a:ext cx="727075" cy="196215"/>
          </a:xfrm>
          <a:prstGeom prst="rect">
            <a:avLst/>
          </a:prstGeom>
        </p:spPr>
        <p:txBody>
          <a:bodyPr vert="horz" wrap="square" lIns="0" tIns="0" rIns="0" bIns="0" rtlCol="0">
            <a:spAutoFit/>
          </a:bodyPr>
          <a:lstStyle/>
          <a:p>
            <a:pPr marL="12700" marR="0" lvl="0" indent="0" algn="l" defTabSz="914400" rtl="0" eaLnBrk="1" fontAlgn="auto" latinLnBrk="0" hangingPunct="1">
              <a:lnSpc>
                <a:spcPts val="1425"/>
              </a:lnSpc>
              <a:spcBef>
                <a:spcPts val="0"/>
              </a:spcBef>
              <a:spcAft>
                <a:spcPts val="0"/>
              </a:spcAft>
              <a:buClrTx/>
              <a:buSzTx/>
              <a:buFontTx/>
              <a:buNone/>
              <a:tabLst/>
              <a:defRPr/>
            </a:pPr>
            <a:r>
              <a:rPr kumimoji="0" lang="es" sz="1200" b="1" i="0" u="none" strike="noStrike" kern="1200" cap="none" spc="-5" normalizeH="0" baseline="0">
                <a:ln>
                  <a:noFill/>
                </a:ln>
                <a:solidFill>
                  <a:srgbClr val="FFFFFF"/>
                </a:solidFill>
                <a:effectLst/>
                <a:uLnTx/>
                <a:uFillTx/>
                <a:latin typeface="Arial"/>
                <a:ea typeface="+mn-ea"/>
                <a:cs typeface="Arial"/>
              </a:rPr>
              <a:t>C</a:t>
            </a:r>
            <a:r>
              <a:rPr kumimoji="0" lang="es" sz="1200" b="1" i="0" u="none" strike="noStrike" kern="1200" cap="none" spc="0" normalizeH="0" baseline="0">
                <a:ln>
                  <a:noFill/>
                </a:ln>
                <a:solidFill>
                  <a:srgbClr val="FFFFFF"/>
                </a:solidFill>
                <a:effectLst/>
                <a:uLnTx/>
                <a:uFillTx/>
                <a:latin typeface="Arial"/>
                <a:ea typeface="+mn-ea"/>
                <a:cs typeface="Arial"/>
              </a:rPr>
              <a:t>O</a:t>
            </a:r>
            <a:r>
              <a:rPr kumimoji="0" lang="es" sz="1200" b="1" i="0" u="none" strike="noStrike" kern="1200" cap="none" spc="-5" normalizeH="0" baseline="0">
                <a:ln>
                  <a:noFill/>
                </a:ln>
                <a:solidFill>
                  <a:srgbClr val="FFFFFF"/>
                </a:solidFill>
                <a:effectLst/>
                <a:uLnTx/>
                <a:uFillTx/>
                <a:latin typeface="Arial"/>
                <a:ea typeface="+mn-ea"/>
                <a:cs typeface="Arial"/>
              </a:rPr>
              <a:t>V</a:t>
            </a:r>
            <a:r>
              <a:rPr kumimoji="0" lang="es" sz="1200" b="1" i="0" u="none" strike="noStrike" kern="1200" cap="none" spc="0" normalizeH="0" baseline="0">
                <a:ln>
                  <a:noFill/>
                </a:ln>
                <a:solidFill>
                  <a:srgbClr val="FFFFFF"/>
                </a:solidFill>
                <a:effectLst/>
                <a:uLnTx/>
                <a:uFillTx/>
                <a:latin typeface="Arial"/>
                <a:ea typeface="+mn-ea"/>
                <a:cs typeface="Arial"/>
              </a:rPr>
              <a:t>I</a:t>
            </a:r>
            <a:r>
              <a:rPr kumimoji="0" lang="es" sz="1200" b="1" i="0" u="none" strike="noStrike" kern="1200" cap="none" spc="-5" normalizeH="0" baseline="0">
                <a:ln>
                  <a:noFill/>
                </a:ln>
                <a:solidFill>
                  <a:srgbClr val="FFFFFF"/>
                </a:solidFill>
                <a:effectLst/>
                <a:uLnTx/>
                <a:uFillTx/>
                <a:latin typeface="Arial"/>
                <a:ea typeface="+mn-ea"/>
                <a:cs typeface="Arial"/>
              </a:rPr>
              <a:t>D</a:t>
            </a:r>
            <a:r>
              <a:rPr kumimoji="0" lang="es" sz="1200" b="1" i="0" u="none" strike="noStrike" kern="1200" cap="none" spc="0" normalizeH="0" baseline="0">
                <a:ln>
                  <a:noFill/>
                </a:ln>
                <a:solidFill>
                  <a:srgbClr val="FFFFFF"/>
                </a:solidFill>
                <a:effectLst/>
                <a:uLnTx/>
                <a:uFillTx/>
                <a:latin typeface="Arial"/>
                <a:ea typeface="+mn-ea"/>
                <a:cs typeface="Arial"/>
              </a:rPr>
              <a:t>-</a:t>
            </a:r>
            <a:r>
              <a:rPr kumimoji="0" lang="es" sz="1200" b="1" i="0" u="none" strike="noStrike" kern="1200" cap="none" spc="-5" normalizeH="0" baseline="0">
                <a:ln>
                  <a:noFill/>
                </a:ln>
                <a:solidFill>
                  <a:srgbClr val="FFFFFF"/>
                </a:solidFill>
                <a:effectLst/>
                <a:uLnTx/>
                <a:uFillTx/>
                <a:latin typeface="Arial"/>
                <a:ea typeface="+mn-ea"/>
                <a:cs typeface="Arial"/>
              </a:rPr>
              <a:t>19</a:t>
            </a:r>
            <a:endParaRPr kumimoji="0" sz="1200" b="0" i="0" u="none" strike="noStrike" kern="1200" cap="none" spc="0" normalizeH="0" baseline="0" noProof="0">
              <a:ln>
                <a:noFill/>
              </a:ln>
              <a:solidFill>
                <a:prstClr val="black"/>
              </a:solidFill>
              <a:effectLst/>
              <a:uLnTx/>
              <a:uFillTx/>
              <a:latin typeface="Arial"/>
              <a:ea typeface="+mn-ea"/>
              <a:cs typeface="Arial"/>
            </a:endParaRPr>
          </a:p>
        </p:txBody>
      </p:sp>
      <p:pic>
        <p:nvPicPr>
          <p:cNvPr id="9" name="Picture 8">
            <a:extLst>
              <a:ext uri="{FF2B5EF4-FFF2-40B4-BE49-F238E27FC236}">
                <a16:creationId xmlns:a16="http://schemas.microsoft.com/office/drawing/2014/main" id="{EC0F5E92-07AE-4264-AA82-A97DA17855F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681748" y="1474839"/>
            <a:ext cx="4510252" cy="4350774"/>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pPr algn="l" rtl="0"/>
            <a:r>
              <a:rPr lang="es" b="1" i="0" u="none" baseline="0"/>
              <a:t>Alcance del ejercicio teórico de simulación</a:t>
            </a: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152780" y="834118"/>
            <a:ext cx="11844148" cy="5465750"/>
          </a:xfrm>
        </p:spPr>
        <p:txBody>
          <a:bodyPr vert="horz" lIns="91440" tIns="45720" rIns="91440" bIns="45720" rtlCol="0" anchor="t">
            <a:noAutofit/>
          </a:bodyPr>
          <a:lstStyle/>
          <a:p>
            <a:pPr marL="0" indent="0" algn="l" rtl="0">
              <a:lnSpc>
                <a:spcPct val="100000"/>
              </a:lnSpc>
              <a:spcBef>
                <a:spcPts val="0"/>
              </a:spcBef>
              <a:buNone/>
            </a:pPr>
            <a:r>
              <a:rPr lang="es" sz="2400" b="1" i="0" u="none" baseline="0">
                <a:solidFill>
                  <a:schemeClr val="accent5"/>
                </a:solidFill>
                <a:latin typeface="+mj-lt"/>
                <a:cs typeface="Calibri"/>
              </a:rPr>
              <a:t>Examinar los supuestos de planificación </a:t>
            </a:r>
            <a:r>
              <a:rPr lang="es" sz="2400" b="0" i="0" u="none" baseline="0">
                <a:latin typeface="Helvetica Neue"/>
                <a:ea typeface="DengXian"/>
                <a:cs typeface="Calibri"/>
              </a:rPr>
              <a:t>para </a:t>
            </a:r>
            <a:r>
              <a:rPr lang="es" sz="2400" b="1" i="0" u="none" baseline="0">
                <a:solidFill>
                  <a:schemeClr val="accent5"/>
                </a:solidFill>
                <a:latin typeface="+mj-lt"/>
                <a:ea typeface="DengXian"/>
                <a:cs typeface="Calibri"/>
              </a:rPr>
              <a:t>r</a:t>
            </a:r>
            <a:r>
              <a:rPr lang="es" sz="2400" b="1" i="0" u="none" baseline="0">
                <a:solidFill>
                  <a:schemeClr val="accent5"/>
                </a:solidFill>
                <a:latin typeface="+mj-lt"/>
                <a:cs typeface="Calibri"/>
              </a:rPr>
              <a:t>evisar los aspectos reglamentarios, de supervisión y de seguridad de las vacunas </a:t>
            </a:r>
            <a:r>
              <a:rPr lang="es" sz="2400" b="0" i="0" u="none" baseline="0">
                <a:latin typeface="Helvetica Neue"/>
                <a:ea typeface="DengXian"/>
                <a:cs typeface="Calibri"/>
              </a:rPr>
              <a:t>a medida que estas estén disponibles a fin de respaldar el acceso oportuno, eficiente y equitativo a las vacunas contra la COVID-19. </a:t>
            </a:r>
            <a:endParaRPr lang="es" sz="2000" dirty="0">
              <a:latin typeface="Avenir Book"/>
              <a:ea typeface="DengXian" panose="02010600030101010101" pitchFamily="2" charset="-122"/>
              <a:cs typeface="Times New Roman (Body CS)"/>
            </a:endParaRPr>
          </a:p>
          <a:p>
            <a:pPr marL="0" lvl="0" indent="0" algn="l" rtl="0">
              <a:lnSpc>
                <a:spcPct val="100000"/>
              </a:lnSpc>
              <a:spcBef>
                <a:spcPts val="700"/>
              </a:spcBef>
              <a:buClr>
                <a:schemeClr val="tx1"/>
              </a:buClr>
              <a:buSzPct val="100000"/>
              <a:buNone/>
            </a:pPr>
            <a:endParaRPr lang="es" sz="2400" b="1" dirty="0">
              <a:solidFill>
                <a:schemeClr val="accent5"/>
              </a:solidFill>
              <a:latin typeface="+mj-lt"/>
              <a:cs typeface="Calibri" panose="020F0502020204030204" pitchFamily="34" charset="0"/>
            </a:endParaRPr>
          </a:p>
          <a:p>
            <a:pPr marL="0" lvl="0" indent="0" algn="l" rtl="0">
              <a:lnSpc>
                <a:spcPct val="100000"/>
              </a:lnSpc>
              <a:spcBef>
                <a:spcPts val="700"/>
              </a:spcBef>
              <a:buClr>
                <a:schemeClr val="tx1"/>
              </a:buClr>
              <a:buSzPct val="100000"/>
              <a:buNone/>
            </a:pPr>
            <a:r>
              <a:rPr lang="es" sz="2400" b="0" i="0" u="none" baseline="0">
                <a:latin typeface="Helvetica Neue"/>
                <a:ea typeface="DengXian" panose="02010600030101010101" pitchFamily="2" charset="-122"/>
                <a:cs typeface="Calibri" panose="020F0502020204030204" pitchFamily="34" charset="0"/>
              </a:rPr>
              <a:t>El ejercicio teórico de simulación tiene los siguientes objetivos:</a:t>
            </a:r>
          </a:p>
          <a:p>
            <a:pPr marL="0" lvl="0" indent="0" algn="l" rtl="0">
              <a:lnSpc>
                <a:spcPct val="100000"/>
              </a:lnSpc>
              <a:spcBef>
                <a:spcPts val="700"/>
              </a:spcBef>
              <a:buClr>
                <a:schemeClr val="tx1"/>
              </a:buClr>
              <a:buSzPct val="100000"/>
              <a:buNone/>
            </a:pPr>
            <a:endParaRPr lang="es" sz="2400" dirty="0">
              <a:latin typeface="Helvetica Neue"/>
              <a:ea typeface="DengXian" panose="02010600030101010101" pitchFamily="2" charset="-122"/>
              <a:cs typeface="Calibri" panose="020F0502020204030204" pitchFamily="34" charset="0"/>
            </a:endParaRPr>
          </a:p>
          <a:p>
            <a:pPr algn="l" rtl="0">
              <a:lnSpc>
                <a:spcPct val="100000"/>
              </a:lnSpc>
              <a:spcBef>
                <a:spcPts val="700"/>
              </a:spcBef>
              <a:buClr>
                <a:schemeClr val="tx1"/>
              </a:buClr>
              <a:buSzPct val="100000"/>
            </a:pPr>
            <a:r>
              <a:rPr lang="es" sz="2400" b="1" i="0" u="none" baseline="0">
                <a:solidFill>
                  <a:schemeClr val="accent5"/>
                </a:solidFill>
                <a:latin typeface="+mj-lt"/>
                <a:cs typeface="Calibri"/>
              </a:rPr>
              <a:t>Examinar</a:t>
            </a:r>
            <a:r>
              <a:rPr lang="es" sz="2400" b="1" i="0" u="none" baseline="0">
                <a:latin typeface="Arial"/>
                <a:cs typeface="Calibri"/>
              </a:rPr>
              <a:t> </a:t>
            </a:r>
            <a:r>
              <a:rPr lang="es" sz="2400" b="0" i="0" u="none" baseline="0">
                <a:latin typeface="Arial"/>
                <a:cs typeface="Calibri"/>
              </a:rPr>
              <a:t>los planes de los marcos reguladores cuya elaboración se ha acelerado.</a:t>
            </a:r>
          </a:p>
          <a:p>
            <a:pPr algn="l" rtl="0">
              <a:lnSpc>
                <a:spcPct val="100000"/>
              </a:lnSpc>
              <a:spcBef>
                <a:spcPts val="700"/>
              </a:spcBef>
              <a:buClr>
                <a:schemeClr val="tx1"/>
              </a:buClr>
              <a:buSzPct val="100000"/>
            </a:pPr>
            <a:r>
              <a:rPr lang="es" sz="2400" b="1" i="0" u="none" baseline="0">
                <a:solidFill>
                  <a:schemeClr val="accent5"/>
                </a:solidFill>
                <a:latin typeface="+mj-lt"/>
                <a:cs typeface="Calibri" panose="020F0502020204030204" pitchFamily="34" charset="0"/>
              </a:rPr>
              <a:t>Examinar</a:t>
            </a:r>
            <a:r>
              <a:rPr lang="es" sz="2400" b="1" i="0" u="none" baseline="0">
                <a:cs typeface="Calibri" panose="020F0502020204030204" pitchFamily="34" charset="0"/>
              </a:rPr>
              <a:t> </a:t>
            </a:r>
            <a:r>
              <a:rPr lang="es" sz="2400" b="0" i="0" u="none" baseline="0">
                <a:cs typeface="Calibri" panose="020F0502020204030204" pitchFamily="34" charset="0"/>
              </a:rPr>
              <a:t>los procedimientos de seguridad de las vacunas, en particular de las vacunas cuyo desarrollo se ha acelerado.</a:t>
            </a:r>
            <a:endParaRPr lang="es" sz="2400" dirty="0">
              <a:latin typeface="+mj-lt"/>
              <a:cs typeface="Calibri" panose="020F0502020204030204" pitchFamily="34" charset="0"/>
            </a:endParaRPr>
          </a:p>
          <a:p>
            <a:pPr algn="l" rtl="0">
              <a:lnSpc>
                <a:spcPct val="100000"/>
              </a:lnSpc>
              <a:spcBef>
                <a:spcPts val="700"/>
              </a:spcBef>
              <a:buClr>
                <a:schemeClr val="tx1"/>
              </a:buClr>
              <a:buSzPct val="100000"/>
            </a:pPr>
            <a:r>
              <a:rPr lang="es" sz="2400" b="1" i="0" u="none" baseline="0">
                <a:solidFill>
                  <a:schemeClr val="accent5"/>
                </a:solidFill>
                <a:latin typeface="+mj-lt"/>
                <a:cs typeface="Calibri"/>
              </a:rPr>
              <a:t>Confirmar los procedimientos reglamentarios </a:t>
            </a:r>
            <a:r>
              <a:rPr lang="es" sz="2400" b="0" i="0" u="none" baseline="0">
                <a:latin typeface="+mj-lt"/>
                <a:cs typeface="Calibri"/>
              </a:rPr>
              <a:t>para la aprobación de las vacunas. </a:t>
            </a:r>
            <a:endParaRPr lang="es" sz="2400" dirty="0">
              <a:latin typeface="+mj-lt"/>
              <a:cs typeface="Calibri" panose="020F0502020204030204" pitchFamily="34" charset="0"/>
            </a:endParaRPr>
          </a:p>
          <a:p>
            <a:pPr algn="l" rtl="0">
              <a:lnSpc>
                <a:spcPct val="100000"/>
              </a:lnSpc>
              <a:spcBef>
                <a:spcPts val="700"/>
              </a:spcBef>
              <a:buClr>
                <a:schemeClr val="tx1"/>
              </a:buClr>
              <a:buSzPct val="100000"/>
            </a:pPr>
            <a:r>
              <a:rPr lang="es" sz="2400" b="1" i="0" u="none" baseline="0">
                <a:solidFill>
                  <a:schemeClr val="accent5"/>
                </a:solidFill>
                <a:latin typeface="+mj-lt"/>
                <a:cs typeface="Calibri" panose="020F0502020204030204" pitchFamily="34" charset="0"/>
              </a:rPr>
              <a:t>Examinar </a:t>
            </a:r>
            <a:r>
              <a:rPr lang="es" sz="2400" b="0" i="0" u="none" baseline="0">
                <a:latin typeface="+mj-lt"/>
                <a:cs typeface="Calibri" panose="020F0502020204030204" pitchFamily="34" charset="0"/>
              </a:rPr>
              <a:t>los sistemas de vigilancia de la seguridad de las vacunas.</a:t>
            </a:r>
            <a:endParaRPr lang="es" sz="2400" dirty="0">
              <a:latin typeface="+mj-lt"/>
              <a:cs typeface="Calibri"/>
            </a:endParaRP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pPr algn="l" rtl="0"/>
            <a:fld id="{7EA682B2-33C9-4D4F-9A18-C7D5F7FE2751}" type="datetime3">
              <a:rPr lang="es-ES"/>
              <a:t>22.12.20</a:t>
            </a:fld>
            <a:endParaRPr lang="es"/>
          </a:p>
        </p:txBody>
      </p:sp>
    </p:spTree>
    <p:extLst>
      <p:ext uri="{BB962C8B-B14F-4D97-AF65-F5344CB8AC3E}">
        <p14:creationId xmlns:p14="http://schemas.microsoft.com/office/powerpoint/2010/main" val="41773133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595959"/>
      </a:dk2>
      <a:lt2>
        <a:srgbClr val="E7E6E6"/>
      </a:lt2>
      <a:accent1>
        <a:srgbClr val="A24B19"/>
      </a:accent1>
      <a:accent2>
        <a:srgbClr val="D86422"/>
      </a:accent2>
      <a:accent3>
        <a:srgbClr val="005D85"/>
      </a:accent3>
      <a:accent4>
        <a:srgbClr val="006A97"/>
      </a:accent4>
      <a:accent5>
        <a:srgbClr val="008FCE"/>
      </a:accent5>
      <a:accent6>
        <a:srgbClr val="9DC3CB"/>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l">
          <a:spcBef>
            <a:spcPts val="700"/>
          </a:spcBef>
          <a:buClr>
            <a:srgbClr val="DD8047"/>
          </a:buClr>
          <a:buSzPct val="60000"/>
          <a:defRPr sz="2000" b="1" dirty="0" smtClean="0">
            <a:solidFill>
              <a:srgbClr val="0070C0"/>
            </a:solidFill>
            <a:latin typeface="+mj-lt"/>
            <a:cs typeface="Calibri" panose="020F050202020403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563C1"/>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563C1"/>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537a4c0a-028d-41b0-9193-6635ca5775f6">
      <UserInfo>
        <DisplayName>VEDRASCO, Liviu</DisplayName>
        <AccountId>31</AccountId>
        <AccountType/>
      </UserInfo>
      <UserInfo>
        <DisplayName>Charles, Denis</DisplayName>
        <AccountId>11</AccountId>
        <AccountType/>
      </UserInfo>
      <UserInfo>
        <DisplayName>BELL, Allan</DisplayName>
        <AccountId>20</AccountId>
        <AccountType/>
      </UserInfo>
      <UserInfo>
        <DisplayName>COPPER, Frederik Anton</DisplayName>
        <AccountId>13</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B8C5FCD04D76B4F9E83E1FFDAAD0434" ma:contentTypeVersion="12" ma:contentTypeDescription="Create a new document." ma:contentTypeScope="" ma:versionID="bf8e85f3622c27d67cc3cbd27cc3a127">
  <xsd:schema xmlns:xsd="http://www.w3.org/2001/XMLSchema" xmlns:xs="http://www.w3.org/2001/XMLSchema" xmlns:p="http://schemas.microsoft.com/office/2006/metadata/properties" xmlns:ns2="a1d858d0-9300-440e-863b-088bced39a33" xmlns:ns3="537a4c0a-028d-41b0-9193-6635ca5775f6" targetNamespace="http://schemas.microsoft.com/office/2006/metadata/properties" ma:root="true" ma:fieldsID="dff9a7b1e994b620ba838fd5a29bea04" ns2:_="" ns3:_="">
    <xsd:import namespace="a1d858d0-9300-440e-863b-088bced39a33"/>
    <xsd:import namespace="537a4c0a-028d-41b0-9193-6635ca5775f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d858d0-9300-440e-863b-088bced39a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37a4c0a-028d-41b0-9193-6635ca5775f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70A9802-686C-4537-A4EF-3D12C1362DDC}">
  <ds:schemaRefs>
    <ds:schemaRef ds:uri="http://schemas.microsoft.com/office/2006/documentManagement/types"/>
    <ds:schemaRef ds:uri="http://schemas.microsoft.com/office/infopath/2007/PartnerControls"/>
    <ds:schemaRef ds:uri="http://purl.org/dc/dcmitype/"/>
    <ds:schemaRef ds:uri="1e29cee2-e8a4-4f95-8408-2234aea7f5aa"/>
    <ds:schemaRef ds:uri="http://schemas.microsoft.com/office/2006/metadata/properties"/>
    <ds:schemaRef ds:uri="http://purl.org/dc/elements/1.1/"/>
    <ds:schemaRef ds:uri="http://schemas.openxmlformats.org/package/2006/metadata/core-properties"/>
    <ds:schemaRef ds:uri="http://purl.org/dc/terms/"/>
    <ds:schemaRef ds:uri="39054507-e2e9-4ae1-8010-04bf1583f8cf"/>
    <ds:schemaRef ds:uri="http://www.w3.org/XML/1998/namespace"/>
  </ds:schemaRefs>
</ds:datastoreItem>
</file>

<file path=customXml/itemProps2.xml><?xml version="1.0" encoding="utf-8"?>
<ds:datastoreItem xmlns:ds="http://schemas.openxmlformats.org/officeDocument/2006/customXml" ds:itemID="{F058DDD0-0FFB-4F57-A737-ADBE5E37092A}">
  <ds:schemaRefs>
    <ds:schemaRef ds:uri="http://schemas.microsoft.com/sharepoint/v3/contenttype/forms"/>
  </ds:schemaRefs>
</ds:datastoreItem>
</file>

<file path=customXml/itemProps3.xml><?xml version="1.0" encoding="utf-8"?>
<ds:datastoreItem xmlns:ds="http://schemas.openxmlformats.org/officeDocument/2006/customXml" ds:itemID="{AA379F38-F07C-4448-B966-994C0526F7F4}"/>
</file>

<file path=docProps/app.xml><?xml version="1.0" encoding="utf-8"?>
<Properties xmlns="http://schemas.openxmlformats.org/officeDocument/2006/extended-properties" xmlns:vt="http://schemas.openxmlformats.org/officeDocument/2006/docPropsVTypes">
  <TotalTime>68</TotalTime>
  <Words>4418</Words>
  <Application>Microsoft Office PowerPoint</Application>
  <PresentationFormat>Widescreen</PresentationFormat>
  <Paragraphs>516</Paragraphs>
  <Slides>37</Slides>
  <Notes>30</Notes>
  <HiddenSlides>0</HiddenSlides>
  <MMClips>1</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37</vt:i4>
      </vt:variant>
    </vt:vector>
  </HeadingPairs>
  <TitlesOfParts>
    <vt:vector size="48" baseType="lpstr">
      <vt:lpstr>Arial</vt:lpstr>
      <vt:lpstr>Arial Black</vt:lpstr>
      <vt:lpstr>Avenir Book</vt:lpstr>
      <vt:lpstr>Calibri</vt:lpstr>
      <vt:lpstr>Helvetica Neue</vt:lpstr>
      <vt:lpstr>Roboto</vt:lpstr>
      <vt:lpstr>Segoe UI</vt:lpstr>
      <vt:lpstr>Symbol</vt:lpstr>
      <vt:lpstr>Office Theme</vt:lpstr>
      <vt:lpstr>2_Office Theme</vt:lpstr>
      <vt:lpstr>1_Office Theme</vt:lpstr>
      <vt:lpstr>ENFERMEDAD POR EL NUEVO  CORONAVIRUS  (COVID-19)</vt:lpstr>
      <vt:lpstr>Modelo de programa</vt:lpstr>
      <vt:lpstr>Orientación de la labor de preparación y respuesta</vt:lpstr>
      <vt:lpstr>Último informe de situación elaborado por la OMS</vt:lpstr>
      <vt:lpstr>Antecedentes - COVAX</vt:lpstr>
      <vt:lpstr>Actualizaciones en materia de reglamentación sobre la COVID-19</vt:lpstr>
      <vt:lpstr>¿Qué es un ejercicio teórico de simulación?</vt:lpstr>
      <vt:lpstr>Diseño y finalidad</vt:lpstr>
      <vt:lpstr>Alcance del ejercicio teórico de simulación</vt:lpstr>
      <vt:lpstr>Objetivos del ejercicio de simulación</vt:lpstr>
      <vt:lpstr>Equipo de gestión del ejercicio</vt:lpstr>
      <vt:lpstr>Normas del ejercicio teórico de simulación</vt:lpstr>
      <vt:lpstr>Ejercicio teórico de simulación: Desarrollo del ejercicio</vt:lpstr>
      <vt:lpstr>Preguntas</vt:lpstr>
      <vt:lpstr>ENFERMEDAD POR EL NUEVO CORONAVIRUS (COVID-19)  </vt:lpstr>
      <vt:lpstr>Resumen de la situación actual</vt:lpstr>
      <vt:lpstr>Escenario 1</vt:lpstr>
      <vt:lpstr>Funciones de las autoridades reguladoras nacionales en el acceso oportuno a las vacunas contra la COVID-19</vt:lpstr>
      <vt:lpstr>Sesión 1 – Preguntas de debate</vt:lpstr>
      <vt:lpstr>Escenario 2 – Las vacunas pasan a estar disponibles</vt:lpstr>
      <vt:lpstr>Sesión 2 – Preguntas de debate</vt:lpstr>
      <vt:lpstr>Pausa</vt:lpstr>
      <vt:lpstr>Escenario 3</vt:lpstr>
      <vt:lpstr>Sesión 3</vt:lpstr>
      <vt:lpstr>Sesión 3</vt:lpstr>
      <vt:lpstr>Escenario 4 - Vigilancia de la seguridad</vt:lpstr>
      <vt:lpstr>Sesión 4 – Preguntas de debate</vt:lpstr>
      <vt:lpstr>Puesta en común</vt:lpstr>
      <vt:lpstr>PowerPoint Presentation</vt:lpstr>
      <vt:lpstr>Programa - Parte 2</vt:lpstr>
      <vt:lpstr>La OMS ofrece los siguientes recursos</vt:lpstr>
      <vt:lpstr>Pausa</vt:lpstr>
      <vt:lpstr>Análisis de puntos fuertes y lagunas</vt:lpstr>
      <vt:lpstr>Plan de acción</vt:lpstr>
      <vt:lpstr>Formulario para las observaciones de los participantes</vt:lpstr>
      <vt:lpstr>Siguientes pasos y conclusiones</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NOVEL CORONAVIRUS  (2019-nCoV)</dc:title>
  <dc:subject/>
  <dc:creator>Denis Charles</dc:creator>
  <cp:keywords/>
  <dc:description/>
  <cp:lastModifiedBy>PORTORICO, Mariaisabella</cp:lastModifiedBy>
  <cp:revision>19</cp:revision>
  <dcterms:created xsi:type="dcterms:W3CDTF">2020-01-31T13:21:16Z</dcterms:created>
  <dcterms:modified xsi:type="dcterms:W3CDTF">2020-12-22T17:36:27Z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0x0101004B8C5FCD04D76B4F9E83E1FFDAAD0434</vt:lpwstr>
  </property>
</Properties>
</file>